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ccordion Black" panose="020B0604020202020204" charset="-128"/>
      <p:regular r:id="rId27"/>
    </p:embeddedFon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Mina" panose="020B0604020202020204" charset="0"/>
      <p:regular r:id="rId34"/>
    </p:embeddedFont>
    <p:embeddedFont>
      <p:font typeface="Mina Bold" panose="020B0604020202020204" charset="0"/>
      <p:regular r:id="rId35"/>
    </p:embeddedFont>
    <p:embeddedFont>
      <p:font typeface="Overpass Italics" panose="020B0604020202020204" charset="0"/>
      <p:regular r:id="rId36"/>
    </p:embeddedFont>
    <p:embeddedFont>
      <p:font typeface="Overpass Ultra-Bold" panose="020B0604020202020204" charset="0"/>
      <p:regular r:id="rId37"/>
    </p:embeddedFont>
    <p:embeddedFont>
      <p:font typeface="Signika" panose="020B0604020202020204" charset="0"/>
      <p:regular r:id="rId38"/>
    </p:embeddedFont>
    <p:embeddedFont>
      <p:font typeface="Signika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hyperlink" Target="https://www.loom.com/share/7b9c6c7f79414d628824caf04d191263?sid=b299c47b-f584-4a9e-9836-1cb977c393f1" TargetMode="External"/><Relationship Id="rId5" Type="http://schemas.openxmlformats.org/officeDocument/2006/relationships/image" Target="../media/image19.png"/><Relationship Id="rId10" Type="http://schemas.openxmlformats.org/officeDocument/2006/relationships/hyperlink" Target="https://youtu.be/kIuC77E_qHs" TargetMode="External"/><Relationship Id="rId4" Type="http://schemas.openxmlformats.org/officeDocument/2006/relationships/image" Target="../media/image15.svg"/><Relationship Id="rId9" Type="http://schemas.openxmlformats.org/officeDocument/2006/relationships/hyperlink" Target="https://www.figma.com/proto/gqPPWdUitNibFMTtkTKGCw/Untitled?type=design&amp;node-id=1-161&amp;t=TPQYX6PGdxE6QZEr-0&amp;scaling=scale-down&amp;page-id=0%3A1&amp;starting-point-node-id=1%3A161"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12"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32.svg"/><Relationship Id="rId5" Type="http://schemas.openxmlformats.org/officeDocument/2006/relationships/image" Target="../media/image14.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pn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7.sv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image" Target="../media/image1.png"/><Relationship Id="rId16" Type="http://schemas.openxmlformats.org/officeDocument/2006/relationships/hyperlink" Target="mailto:nafis20@graduate.utm.my" TargetMode="Externa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svg"/><Relationship Id="rId9" Type="http://schemas.openxmlformats.org/officeDocument/2006/relationships/image" Target="../media/image17.svg"/><Relationship Id="rId1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svg"/><Relationship Id="rId4" Type="http://schemas.openxmlformats.org/officeDocument/2006/relationships/image" Target="../media/image17.sv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4.png"/><Relationship Id="rId18" Type="http://schemas.openxmlformats.org/officeDocument/2006/relationships/image" Target="../media/image61.svg"/><Relationship Id="rId3" Type="http://schemas.openxmlformats.org/officeDocument/2006/relationships/image" Target="../media/image17.sv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0.png"/><Relationship Id="rId2" Type="http://schemas.openxmlformats.org/officeDocument/2006/relationships/image" Target="../media/image16.pn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6.png"/><Relationship Id="rId5" Type="http://schemas.openxmlformats.org/officeDocument/2006/relationships/image" Target="../media/image19.png"/><Relationship Id="rId15" Type="http://schemas.openxmlformats.org/officeDocument/2006/relationships/image" Target="../media/image58.png"/><Relationship Id="rId10" Type="http://schemas.openxmlformats.org/officeDocument/2006/relationships/image" Target="../media/image55.jpeg"/><Relationship Id="rId19" Type="http://schemas.openxmlformats.org/officeDocument/2006/relationships/image" Target="../media/image62.png"/><Relationship Id="rId4" Type="http://schemas.openxmlformats.org/officeDocument/2006/relationships/image" Target="../media/image1.png"/><Relationship Id="rId9" Type="http://schemas.openxmlformats.org/officeDocument/2006/relationships/image" Target="../media/image54.png"/><Relationship Id="rId14" Type="http://schemas.openxmlformats.org/officeDocument/2006/relationships/image" Target="../media/image15.svg"/></Relationships>
</file>

<file path=ppt/slides/_rels/slide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67.svg"/><Relationship Id="rId4" Type="http://schemas.openxmlformats.org/officeDocument/2006/relationships/image" Target="../media/image4.sv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sv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0"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5003321" y="1028700"/>
            <a:ext cx="8281358" cy="8229600"/>
          </a:xfrm>
          <a:custGeom>
            <a:avLst/>
            <a:gdLst/>
            <a:ahLst/>
            <a:cxnLst/>
            <a:rect l="l" t="t" r="r" b="b"/>
            <a:pathLst>
              <a:path w="8281358" h="8229600">
                <a:moveTo>
                  <a:pt x="0" y="0"/>
                </a:moveTo>
                <a:lnTo>
                  <a:pt x="8281358" y="0"/>
                </a:lnTo>
                <a:lnTo>
                  <a:pt x="8281358" y="8229600"/>
                </a:lnTo>
                <a:lnTo>
                  <a:pt x="0" y="8229600"/>
                </a:lnTo>
                <a:lnTo>
                  <a:pt x="0" y="0"/>
                </a:lnTo>
                <a:close/>
              </a:path>
            </a:pathLst>
          </a:custGeom>
          <a:blipFill>
            <a:blip r:embed="rId3"/>
            <a:stretch>
              <a:fillRect/>
            </a:stretch>
          </a:blipFill>
        </p:spPr>
      </p:sp>
      <p:sp>
        <p:nvSpPr>
          <p:cNvPr id="4" name="Freeform 4"/>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417940" y="8046990"/>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310849" y="1596973"/>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946578" y="3418968"/>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1249726" y="7447282"/>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3746080" y="3817207"/>
            <a:ext cx="10795840" cy="2600704"/>
          </a:xfrm>
          <a:prstGeom prst="rect">
            <a:avLst/>
          </a:prstGeom>
        </p:spPr>
        <p:txBody>
          <a:bodyPr lIns="0" tIns="0" rIns="0" bIns="0" rtlCol="0" anchor="t">
            <a:spAutoFit/>
          </a:bodyPr>
          <a:lstStyle/>
          <a:p>
            <a:pPr algn="ctr">
              <a:lnSpc>
                <a:spcPts val="10151"/>
              </a:lnSpc>
            </a:pPr>
            <a:r>
              <a:rPr lang="en-US" sz="9399">
                <a:solidFill>
                  <a:srgbClr val="FFFFFF"/>
                </a:solidFill>
                <a:latin typeface="Signika Bold"/>
              </a:rPr>
              <a:t>BUDGET</a:t>
            </a:r>
          </a:p>
          <a:p>
            <a:pPr algn="ctr">
              <a:lnSpc>
                <a:spcPts val="10151"/>
              </a:lnSpc>
            </a:pPr>
            <a:r>
              <a:rPr lang="en-US" sz="9399">
                <a:solidFill>
                  <a:srgbClr val="FFFFFF"/>
                </a:solidFill>
                <a:latin typeface="Signika Bold"/>
              </a:rPr>
              <a:t>BUDDY</a:t>
            </a:r>
          </a:p>
        </p:txBody>
      </p:sp>
      <p:sp>
        <p:nvSpPr>
          <p:cNvPr id="13" name="TextBox 13"/>
          <p:cNvSpPr txBox="1"/>
          <p:nvPr/>
        </p:nvSpPr>
        <p:spPr>
          <a:xfrm>
            <a:off x="6379249" y="3201798"/>
            <a:ext cx="5529502" cy="481965"/>
          </a:xfrm>
          <a:prstGeom prst="rect">
            <a:avLst/>
          </a:prstGeom>
        </p:spPr>
        <p:txBody>
          <a:bodyPr lIns="0" tIns="0" rIns="0" bIns="0" rtlCol="0" anchor="t">
            <a:spAutoFit/>
          </a:bodyPr>
          <a:lstStyle/>
          <a:p>
            <a:pPr algn="ctr">
              <a:lnSpc>
                <a:spcPts val="3779"/>
              </a:lnSpc>
            </a:pPr>
            <a:r>
              <a:rPr lang="en-US" sz="3499">
                <a:solidFill>
                  <a:srgbClr val="A5C6DF"/>
                </a:solidFill>
                <a:latin typeface="Mina Bold"/>
              </a:rPr>
              <a:t>OPPO ColorOSHack 2023</a:t>
            </a:r>
          </a:p>
        </p:txBody>
      </p:sp>
      <p:sp>
        <p:nvSpPr>
          <p:cNvPr id="14" name="TextBox 14"/>
          <p:cNvSpPr txBox="1"/>
          <p:nvPr/>
        </p:nvSpPr>
        <p:spPr>
          <a:xfrm>
            <a:off x="6401994" y="6446486"/>
            <a:ext cx="5484012" cy="352425"/>
          </a:xfrm>
          <a:prstGeom prst="rect">
            <a:avLst/>
          </a:prstGeom>
        </p:spPr>
        <p:txBody>
          <a:bodyPr lIns="0" tIns="0" rIns="0" bIns="0" rtlCol="0" anchor="t">
            <a:spAutoFit/>
          </a:bodyPr>
          <a:lstStyle/>
          <a:p>
            <a:pPr algn="ctr">
              <a:lnSpc>
                <a:spcPts val="2700"/>
              </a:lnSpc>
            </a:pPr>
            <a:r>
              <a:rPr lang="en-US" sz="2500">
                <a:solidFill>
                  <a:srgbClr val="A5C6DF"/>
                </a:solidFill>
                <a:latin typeface="Signika Bold"/>
              </a:rPr>
              <a:t>Smart Money, Happy Life</a:t>
            </a:r>
          </a:p>
        </p:txBody>
      </p:sp>
      <p:sp>
        <p:nvSpPr>
          <p:cNvPr id="15" name="TextBox 15"/>
          <p:cNvSpPr txBox="1"/>
          <p:nvPr/>
        </p:nvSpPr>
        <p:spPr>
          <a:xfrm>
            <a:off x="6401994" y="7199337"/>
            <a:ext cx="5484012" cy="758825"/>
          </a:xfrm>
          <a:prstGeom prst="rect">
            <a:avLst/>
          </a:prstGeom>
        </p:spPr>
        <p:txBody>
          <a:bodyPr lIns="0" tIns="0" rIns="0" bIns="0" rtlCol="0" anchor="t">
            <a:spAutoFit/>
          </a:bodyPr>
          <a:lstStyle/>
          <a:p>
            <a:pPr algn="ctr">
              <a:lnSpc>
                <a:spcPts val="3025"/>
              </a:lnSpc>
            </a:pPr>
            <a:r>
              <a:rPr lang="en-US" sz="2500">
                <a:solidFill>
                  <a:srgbClr val="E9E9E9"/>
                </a:solidFill>
                <a:latin typeface="Signika Bold"/>
              </a:rPr>
              <a:t>Presented By</a:t>
            </a:r>
          </a:p>
          <a:p>
            <a:pPr algn="ctr">
              <a:lnSpc>
                <a:spcPts val="3025"/>
              </a:lnSpc>
            </a:pPr>
            <a:r>
              <a:rPr lang="en-US" sz="2500">
                <a:solidFill>
                  <a:srgbClr val="E9E9E9"/>
                </a:solidFill>
                <a:latin typeface="Signika Bold"/>
              </a:rPr>
              <a:t>BITS N BYTES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928111" y="2306927"/>
            <a:ext cx="15331189" cy="7302353"/>
            <a:chOff x="0" y="0"/>
            <a:chExt cx="4037844" cy="1923254"/>
          </a:xfrm>
        </p:grpSpPr>
        <p:sp>
          <p:nvSpPr>
            <p:cNvPr id="8" name="Freeform 8"/>
            <p:cNvSpPr/>
            <p:nvPr/>
          </p:nvSpPr>
          <p:spPr>
            <a:xfrm>
              <a:off x="0" y="0"/>
              <a:ext cx="4037844" cy="1923254"/>
            </a:xfrm>
            <a:custGeom>
              <a:avLst/>
              <a:gdLst/>
              <a:ahLst/>
              <a:cxnLst/>
              <a:rect l="l" t="t" r="r" b="b"/>
              <a:pathLst>
                <a:path w="4037844" h="1923254">
                  <a:moveTo>
                    <a:pt x="25754" y="0"/>
                  </a:moveTo>
                  <a:lnTo>
                    <a:pt x="4012090" y="0"/>
                  </a:lnTo>
                  <a:cubicBezTo>
                    <a:pt x="4018921" y="0"/>
                    <a:pt x="4025471" y="2713"/>
                    <a:pt x="4030301" y="7543"/>
                  </a:cubicBezTo>
                  <a:cubicBezTo>
                    <a:pt x="4035131" y="12373"/>
                    <a:pt x="4037844" y="18924"/>
                    <a:pt x="4037844" y="25754"/>
                  </a:cubicBezTo>
                  <a:lnTo>
                    <a:pt x="4037844" y="1897500"/>
                  </a:lnTo>
                  <a:cubicBezTo>
                    <a:pt x="4037844" y="1904330"/>
                    <a:pt x="4035131" y="1910881"/>
                    <a:pt x="4030301" y="1915710"/>
                  </a:cubicBezTo>
                  <a:cubicBezTo>
                    <a:pt x="4025471" y="1920540"/>
                    <a:pt x="4018921" y="1923254"/>
                    <a:pt x="4012090" y="1923254"/>
                  </a:cubicBezTo>
                  <a:lnTo>
                    <a:pt x="25754" y="1923254"/>
                  </a:lnTo>
                  <a:cubicBezTo>
                    <a:pt x="18924" y="1923254"/>
                    <a:pt x="12373" y="1920540"/>
                    <a:pt x="7543" y="1915710"/>
                  </a:cubicBezTo>
                  <a:cubicBezTo>
                    <a:pt x="2713" y="1910881"/>
                    <a:pt x="0" y="1904330"/>
                    <a:pt x="0" y="1897500"/>
                  </a:cubicBezTo>
                  <a:lnTo>
                    <a:pt x="0" y="25754"/>
                  </a:lnTo>
                  <a:cubicBezTo>
                    <a:pt x="0" y="18924"/>
                    <a:pt x="2713" y="12373"/>
                    <a:pt x="7543" y="7543"/>
                  </a:cubicBezTo>
                  <a:cubicBezTo>
                    <a:pt x="12373" y="2713"/>
                    <a:pt x="18924" y="0"/>
                    <a:pt x="25754" y="0"/>
                  </a:cubicBezTo>
                  <a:close/>
                </a:path>
              </a:pathLst>
            </a:custGeom>
            <a:solidFill>
              <a:srgbClr val="091F29">
                <a:alpha val="51765"/>
              </a:srgbClr>
            </a:solidFill>
          </p:spPr>
        </p:sp>
        <p:sp>
          <p:nvSpPr>
            <p:cNvPr id="9" name="TextBox 9"/>
            <p:cNvSpPr txBox="1"/>
            <p:nvPr/>
          </p:nvSpPr>
          <p:spPr>
            <a:xfrm>
              <a:off x="0" y="-47625"/>
              <a:ext cx="4037844" cy="1970879"/>
            </a:xfrm>
            <a:prstGeom prst="rect">
              <a:avLst/>
            </a:prstGeom>
          </p:spPr>
          <p:txBody>
            <a:bodyPr lIns="50800" tIns="50800" rIns="50800" bIns="50800" rtlCol="0" anchor="ctr"/>
            <a:lstStyle/>
            <a:p>
              <a:pPr marL="518162" lvl="1" indent="-259081" algn="ctr">
                <a:lnSpc>
                  <a:spcPts val="3360"/>
                </a:lnSpc>
                <a:buFont typeface="Arial"/>
                <a:buChar char="•"/>
              </a:pPr>
              <a:endParaRPr/>
            </a:p>
          </p:txBody>
        </p:sp>
      </p:grpSp>
      <p:sp>
        <p:nvSpPr>
          <p:cNvPr id="10" name="TextBox 10"/>
          <p:cNvSpPr txBox="1"/>
          <p:nvPr/>
        </p:nvSpPr>
        <p:spPr>
          <a:xfrm>
            <a:off x="3734263" y="2625935"/>
            <a:ext cx="12985828" cy="6983346"/>
          </a:xfrm>
          <a:prstGeom prst="rect">
            <a:avLst/>
          </a:prstGeom>
        </p:spPr>
        <p:txBody>
          <a:bodyPr lIns="0" tIns="0" rIns="0" bIns="0" rtlCol="0" anchor="t">
            <a:spAutoFit/>
          </a:bodyPr>
          <a:lstStyle/>
          <a:p>
            <a:pPr algn="just">
              <a:lnSpc>
                <a:spcPts val="4778"/>
              </a:lnSpc>
            </a:pPr>
            <a:r>
              <a:rPr lang="en-US" sz="3412" spc="75">
                <a:solidFill>
                  <a:srgbClr val="FFFFFF"/>
                </a:solidFill>
                <a:latin typeface="Mina Bold"/>
              </a:rPr>
              <a:t>Goal Setting: </a:t>
            </a:r>
          </a:p>
          <a:p>
            <a:pPr algn="just">
              <a:lnSpc>
                <a:spcPts val="4088"/>
              </a:lnSpc>
            </a:pPr>
            <a:r>
              <a:rPr lang="en-US" sz="2920" spc="64">
                <a:solidFill>
                  <a:srgbClr val="FFFFFF"/>
                </a:solidFill>
                <a:latin typeface="Mina"/>
              </a:rPr>
              <a:t>BudgetBuddy will create a personalized plan to help users achieve these goals by analyzing their income, expenses, and budget.</a:t>
            </a:r>
          </a:p>
          <a:p>
            <a:pPr algn="just">
              <a:lnSpc>
                <a:spcPts val="4088"/>
              </a:lnSpc>
            </a:pPr>
            <a:endParaRPr lang="en-US" sz="2920" spc="64">
              <a:solidFill>
                <a:srgbClr val="FFFFFF"/>
              </a:solidFill>
              <a:latin typeface="Mina"/>
            </a:endParaRPr>
          </a:p>
          <a:p>
            <a:pPr algn="just">
              <a:lnSpc>
                <a:spcPts val="4776"/>
              </a:lnSpc>
            </a:pPr>
            <a:r>
              <a:rPr lang="en-US" sz="3411" spc="75">
                <a:solidFill>
                  <a:srgbClr val="FFFFFF"/>
                </a:solidFill>
                <a:latin typeface="Mina Bold"/>
              </a:rPr>
              <a:t>Monthly Report and Recommendation:: </a:t>
            </a:r>
          </a:p>
          <a:p>
            <a:pPr algn="just">
              <a:lnSpc>
                <a:spcPts val="4088"/>
              </a:lnSpc>
            </a:pPr>
            <a:r>
              <a:rPr lang="en-US" sz="2920" spc="64">
                <a:solidFill>
                  <a:srgbClr val="FFFFFF"/>
                </a:solidFill>
                <a:latin typeface="Mina"/>
              </a:rPr>
              <a:t>At the end of each month, users will receive a detailed financial report summarizing their income, expenses, and savings. </a:t>
            </a:r>
          </a:p>
          <a:p>
            <a:pPr algn="just">
              <a:lnSpc>
                <a:spcPts val="4088"/>
              </a:lnSpc>
            </a:pPr>
            <a:endParaRPr lang="en-US" sz="2920" spc="64">
              <a:solidFill>
                <a:srgbClr val="FFFFFF"/>
              </a:solidFill>
              <a:latin typeface="Mina"/>
            </a:endParaRPr>
          </a:p>
          <a:p>
            <a:pPr algn="just">
              <a:lnSpc>
                <a:spcPts val="4776"/>
              </a:lnSpc>
            </a:pPr>
            <a:r>
              <a:rPr lang="en-US" sz="3411" spc="75">
                <a:solidFill>
                  <a:srgbClr val="FFFFFF"/>
                </a:solidFill>
                <a:latin typeface="Mina Bold"/>
              </a:rPr>
              <a:t>OPPO Wallet: </a:t>
            </a:r>
          </a:p>
          <a:p>
            <a:pPr algn="just">
              <a:lnSpc>
                <a:spcPts val="4088"/>
              </a:lnSpc>
            </a:pPr>
            <a:r>
              <a:rPr lang="en-US" sz="2920" spc="64">
                <a:solidFill>
                  <a:srgbClr val="FFFFFF"/>
                </a:solidFill>
                <a:latin typeface="Mina"/>
              </a:rPr>
              <a:t>BudgetBuddy will seamlessly integrate with popular E-wallets, allowing users to manage their digital wallet transactions alongside their bank transactions.</a:t>
            </a:r>
          </a:p>
          <a:p>
            <a:pPr algn="just">
              <a:lnSpc>
                <a:spcPts val="4504"/>
              </a:lnSpc>
            </a:pPr>
            <a:endParaRPr lang="en-US" sz="2920" spc="64">
              <a:solidFill>
                <a:srgbClr val="FFFFFF"/>
              </a:solidFill>
              <a:latin typeface="Mina"/>
            </a:endParaRPr>
          </a:p>
        </p:txBody>
      </p:sp>
      <p:sp>
        <p:nvSpPr>
          <p:cNvPr id="11" name="TextBox 11"/>
          <p:cNvSpPr txBox="1"/>
          <p:nvPr/>
        </p:nvSpPr>
        <p:spPr>
          <a:xfrm>
            <a:off x="2917495" y="1258341"/>
            <a:ext cx="12453010" cy="1048586"/>
          </a:xfrm>
          <a:prstGeom prst="rect">
            <a:avLst/>
          </a:prstGeom>
        </p:spPr>
        <p:txBody>
          <a:bodyPr lIns="0" tIns="0" rIns="0" bIns="0" rtlCol="0" anchor="t">
            <a:spAutoFit/>
          </a:bodyPr>
          <a:lstStyle/>
          <a:p>
            <a:pPr algn="ctr">
              <a:lnSpc>
                <a:spcPts val="8159"/>
              </a:lnSpc>
            </a:pPr>
            <a:r>
              <a:rPr lang="en-US" sz="7554">
                <a:solidFill>
                  <a:srgbClr val="E7FDFF"/>
                </a:solidFill>
                <a:latin typeface="Signika Bold"/>
              </a:rPr>
              <a:t>MAIN 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2767728" y="407930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917495" y="3549360"/>
            <a:ext cx="12453010" cy="3283530"/>
          </a:xfrm>
          <a:prstGeom prst="rect">
            <a:avLst/>
          </a:prstGeom>
        </p:spPr>
        <p:txBody>
          <a:bodyPr lIns="0" tIns="0" rIns="0" bIns="0" rtlCol="0" anchor="t">
            <a:spAutoFit/>
          </a:bodyPr>
          <a:lstStyle/>
          <a:p>
            <a:pPr algn="ctr">
              <a:lnSpc>
                <a:spcPts val="8591"/>
              </a:lnSpc>
            </a:pPr>
            <a:r>
              <a:rPr lang="en-US" sz="7954">
                <a:solidFill>
                  <a:srgbClr val="E7FDFF"/>
                </a:solidFill>
                <a:latin typeface="Signika Bold"/>
              </a:rPr>
              <a:t>OUR APP’S</a:t>
            </a:r>
          </a:p>
          <a:p>
            <a:pPr algn="ctr">
              <a:lnSpc>
                <a:spcPts val="8591"/>
              </a:lnSpc>
            </a:pPr>
            <a:r>
              <a:rPr lang="en-US" sz="7954">
                <a:solidFill>
                  <a:srgbClr val="E7FDFF"/>
                </a:solidFill>
                <a:latin typeface="Signika Bold"/>
              </a:rPr>
              <a:t>HIGH FIDELTY</a:t>
            </a:r>
          </a:p>
          <a:p>
            <a:pPr algn="ctr">
              <a:lnSpc>
                <a:spcPts val="8591"/>
              </a:lnSpc>
            </a:pPr>
            <a:r>
              <a:rPr lang="en-US" sz="7954">
                <a:solidFill>
                  <a:srgbClr val="E7FDFF"/>
                </a:solidFill>
                <a:latin typeface="Signika Bold"/>
              </a:rPr>
              <a:t>PROTOTYPE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96783" y="352693"/>
            <a:ext cx="1563245" cy="1625302"/>
          </a:xfrm>
          <a:custGeom>
            <a:avLst/>
            <a:gdLst/>
            <a:ahLst/>
            <a:cxnLst/>
            <a:rect l="l" t="t" r="r" b="b"/>
            <a:pathLst>
              <a:path w="1563245" h="1625302">
                <a:moveTo>
                  <a:pt x="0" y="0"/>
                </a:moveTo>
                <a:lnTo>
                  <a:pt x="1563245" y="0"/>
                </a:lnTo>
                <a:lnTo>
                  <a:pt x="1563245" y="1625302"/>
                </a:lnTo>
                <a:lnTo>
                  <a:pt x="0" y="16253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5491596" y="3573312"/>
            <a:ext cx="7304807" cy="4819800"/>
            <a:chOff x="0" y="-47625"/>
            <a:chExt cx="9739743" cy="6426399"/>
          </a:xfrm>
        </p:grpSpPr>
        <p:sp>
          <p:nvSpPr>
            <p:cNvPr id="7" name="TextBox 7"/>
            <p:cNvSpPr txBox="1"/>
            <p:nvPr/>
          </p:nvSpPr>
          <p:spPr>
            <a:xfrm>
              <a:off x="0" y="-47625"/>
              <a:ext cx="9739743" cy="2482560"/>
            </a:xfrm>
            <a:prstGeom prst="rect">
              <a:avLst/>
            </a:prstGeom>
          </p:spPr>
          <p:txBody>
            <a:bodyPr lIns="0" tIns="0" rIns="0" bIns="0" rtlCol="0" anchor="t">
              <a:spAutoFit/>
            </a:bodyPr>
            <a:lstStyle/>
            <a:p>
              <a:pPr marL="539749" lvl="1" indent="-269875" algn="just">
                <a:lnSpc>
                  <a:spcPts val="3499"/>
                </a:lnSpc>
                <a:buFont typeface="Arial"/>
                <a:buChar char="•"/>
              </a:pPr>
              <a:r>
                <a:rPr lang="en-US" sz="2499" u="sng" dirty="0">
                  <a:solidFill>
                    <a:srgbClr val="E7FDFF"/>
                  </a:solidFill>
                  <a:latin typeface="Canva Sans Bold"/>
                </a:rPr>
                <a:t>Prototype Live View Link: </a:t>
              </a:r>
            </a:p>
            <a:p>
              <a:pPr algn="just">
                <a:lnSpc>
                  <a:spcPts val="2816"/>
                </a:lnSpc>
              </a:pPr>
              <a:r>
                <a:rPr lang="en-US" sz="2011" u="sng" dirty="0">
                  <a:solidFill>
                    <a:srgbClr val="E7FDFF"/>
                  </a:solidFill>
                  <a:latin typeface="Canva Sans"/>
                  <a:hlinkClick r:id="rId9" tooltip="https://www.figma.com/proto/gqPPWdUitNibFMTtkTKGCw/Untitled?type=design&amp;node-id=1-161&amp;t=TPQYX6PGdxE6QZEr-0&amp;scaling=scale-down&amp;page-id=0%3A1&amp;starting-point-node-id=1%3A161"/>
                </a:rPr>
                <a:t>https://www.figma.com/proto/gqPPWdUitNibFMTtkTKGCw/Untitled?type=design&amp;node-id=104-215&amp;t=wiFXX6HUweqlZJON-1&amp;scaling=scale-down&amp;page-id=0%3A1&amp;starting-point-node-id=1%3A161&amp;mode=design</a:t>
              </a:r>
            </a:p>
          </p:txBody>
        </p:sp>
        <p:sp>
          <p:nvSpPr>
            <p:cNvPr id="8" name="TextBox 8"/>
            <p:cNvSpPr txBox="1"/>
            <p:nvPr/>
          </p:nvSpPr>
          <p:spPr>
            <a:xfrm>
              <a:off x="0" y="5332505"/>
              <a:ext cx="9739743" cy="1046269"/>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chemeClr val="bg1"/>
                  </a:solidFill>
                  <a:latin typeface="Canva Sans Bold"/>
                  <a:hlinkClick r:id="rId10" tooltip="https://youtu.be/kIuC77E_qHs">
                    <a:extLst>
                      <a:ext uri="{A12FA001-AC4F-418D-AE19-62706E023703}">
                        <ahyp:hlinkClr xmlns:ahyp="http://schemas.microsoft.com/office/drawing/2018/hyperlinkcolor" val="tx"/>
                      </a:ext>
                    </a:extLst>
                  </a:hlinkClick>
                </a:rPr>
                <a:t>Demo in a Simulation Scenario:</a:t>
              </a:r>
            </a:p>
            <a:p>
              <a:pPr algn="just">
                <a:lnSpc>
                  <a:spcPts val="2816"/>
                </a:lnSpc>
              </a:pPr>
              <a:r>
                <a:rPr lang="en-US" sz="2011" u="sng" dirty="0">
                  <a:solidFill>
                    <a:srgbClr val="E7FDFF"/>
                  </a:solidFill>
                  <a:latin typeface="Canva Sans"/>
                  <a:hlinkClick r:id="rId10" tooltip="https://youtu.be/kIuC77E_qHs"/>
                </a:rPr>
                <a:t>https://youtu.be/kIuC77E_qHs</a:t>
              </a:r>
            </a:p>
          </p:txBody>
        </p:sp>
        <p:sp>
          <p:nvSpPr>
            <p:cNvPr id="9" name="TextBox 9"/>
            <p:cNvSpPr txBox="1"/>
            <p:nvPr/>
          </p:nvSpPr>
          <p:spPr>
            <a:xfrm>
              <a:off x="0" y="3114472"/>
              <a:ext cx="9739743" cy="1525033"/>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chemeClr val="bg1"/>
                  </a:solidFill>
                  <a:latin typeface="Canva Sans Bold"/>
                  <a:hlinkClick r:id="rId11" tooltip="https://www.loom.com/share/7b9c6c7f79414d628824caf04d191263?sid=b299c47b-f584-4a9e-9836-1cb977c393f1">
                    <a:extLst>
                      <a:ext uri="{A12FA001-AC4F-418D-AE19-62706E023703}">
                        <ahyp:hlinkClr xmlns:ahyp="http://schemas.microsoft.com/office/drawing/2018/hyperlinkcolor" val="tx"/>
                      </a:ext>
                    </a:extLst>
                  </a:hlinkClick>
                </a:rPr>
                <a:t>Demo of Home Screen:</a:t>
              </a:r>
            </a:p>
            <a:p>
              <a:pPr algn="just">
                <a:lnSpc>
                  <a:spcPts val="2816"/>
                </a:lnSpc>
              </a:pPr>
              <a:r>
                <a:rPr lang="en-US" sz="2011" u="sng" dirty="0">
                  <a:solidFill>
                    <a:srgbClr val="E7FDFF"/>
                  </a:solidFill>
                  <a:latin typeface="Canva Sans"/>
                  <a:hlinkClick r:id="rId11" tooltip="https://www.loom.com/share/7b9c6c7f79414d628824caf04d191263?sid=b299c47b-f584-4a9e-9836-1cb977c393f1"/>
                </a:rPr>
                <a:t>https://www.loom.com/share/7b9c6c7f79414d628824caf04d191263?sid=b299c47b-f584-4a9e-9836-1cb977c393f1</a:t>
              </a:r>
            </a:p>
          </p:txBody>
        </p:sp>
      </p:grpSp>
      <p:sp>
        <p:nvSpPr>
          <p:cNvPr id="10" name="TextBox 9">
            <a:extLst>
              <a:ext uri="{FF2B5EF4-FFF2-40B4-BE49-F238E27FC236}">
                <a16:creationId xmlns:a16="http://schemas.microsoft.com/office/drawing/2014/main" id="{1FD5553D-4A38-EA97-F15F-78974B193984}"/>
              </a:ext>
            </a:extLst>
          </p:cNvPr>
          <p:cNvSpPr txBox="1"/>
          <p:nvPr/>
        </p:nvSpPr>
        <p:spPr>
          <a:xfrm>
            <a:off x="5491596" y="2268860"/>
            <a:ext cx="7304807" cy="784702"/>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chemeClr val="bg1"/>
                </a:solidFill>
                <a:latin typeface="Canva Sans Bold"/>
                <a:hlinkClick r:id="rId11" tooltip="https://www.loom.com/share/7b9c6c7f79414d628824caf04d191263?sid=b299c47b-f584-4a9e-9836-1cb977c393f1">
                  <a:extLst>
                    <a:ext uri="{A12FA001-AC4F-418D-AE19-62706E023703}">
                      <ahyp:hlinkClr xmlns:ahyp="http://schemas.microsoft.com/office/drawing/2018/hyperlinkcolor" val="tx"/>
                    </a:ext>
                  </a:extLst>
                </a:hlinkClick>
              </a:rPr>
              <a:t>Demo Video:</a:t>
            </a:r>
          </a:p>
          <a:p>
            <a:pPr algn="just">
              <a:lnSpc>
                <a:spcPts val="2816"/>
              </a:lnSpc>
            </a:pPr>
            <a:r>
              <a:rPr lang="en-US" sz="2011" u="sng" dirty="0">
                <a:solidFill>
                  <a:srgbClr val="E7FDFF"/>
                </a:solidFill>
                <a:latin typeface="Canva Sans"/>
                <a:hlinkClick r:id="rId11" tooltip="https://www.loom.com/share/7b9c6c7f79414d628824caf04d191263?sid=b299c47b-f584-4a9e-9836-1cb977c393f1"/>
              </a:rPr>
              <a:t>https://youtu.be/8_VT0Rtg0A4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a:off x="4265662" y="178539"/>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19372" y="-3529470"/>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109685" y="178539"/>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1028700"/>
            <a:ext cx="3810818" cy="8229600"/>
          </a:xfrm>
          <a:custGeom>
            <a:avLst/>
            <a:gdLst/>
            <a:ahLst/>
            <a:cxnLst/>
            <a:rect l="l" t="t" r="r" b="b"/>
            <a:pathLst>
              <a:path w="3810818" h="8229600">
                <a:moveTo>
                  <a:pt x="0" y="0"/>
                </a:moveTo>
                <a:lnTo>
                  <a:pt x="3810818" y="0"/>
                </a:lnTo>
                <a:lnTo>
                  <a:pt x="3810818" y="8229600"/>
                </a:lnTo>
                <a:lnTo>
                  <a:pt x="0" y="8229600"/>
                </a:lnTo>
                <a:lnTo>
                  <a:pt x="0" y="0"/>
                </a:lnTo>
                <a:close/>
              </a:path>
            </a:pathLst>
          </a:custGeom>
          <a:blipFill>
            <a:blip r:embed="rId9"/>
            <a:stretch>
              <a:fillRect b="-2998"/>
            </a:stretch>
          </a:blipFill>
          <a:ln w="38100" cap="rnd">
            <a:solidFill>
              <a:srgbClr val="000000"/>
            </a:solidFill>
            <a:prstDash val="solid"/>
            <a:round/>
          </a:ln>
        </p:spPr>
      </p:sp>
      <p:sp>
        <p:nvSpPr>
          <p:cNvPr id="8" name="Freeform 8"/>
          <p:cNvSpPr/>
          <p:nvPr/>
        </p:nvSpPr>
        <p:spPr>
          <a:xfrm>
            <a:off x="5043453" y="5143500"/>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10915384" y="2279085"/>
            <a:ext cx="6615202" cy="6061305"/>
            <a:chOff x="0" y="0"/>
            <a:chExt cx="1742275" cy="1596393"/>
          </a:xfrm>
        </p:grpSpPr>
        <p:sp>
          <p:nvSpPr>
            <p:cNvPr id="10" name="Freeform 10"/>
            <p:cNvSpPr/>
            <p:nvPr/>
          </p:nvSpPr>
          <p:spPr>
            <a:xfrm>
              <a:off x="0" y="0"/>
              <a:ext cx="1742275" cy="1596393"/>
            </a:xfrm>
            <a:custGeom>
              <a:avLst/>
              <a:gdLst/>
              <a:ahLst/>
              <a:cxnLst/>
              <a:rect l="l" t="t" r="r" b="b"/>
              <a:pathLst>
                <a:path w="1742275" h="1596393">
                  <a:moveTo>
                    <a:pt x="59686" y="0"/>
                  </a:moveTo>
                  <a:lnTo>
                    <a:pt x="1682589" y="0"/>
                  </a:lnTo>
                  <a:cubicBezTo>
                    <a:pt x="1698419" y="0"/>
                    <a:pt x="1713600" y="6288"/>
                    <a:pt x="1724794" y="17482"/>
                  </a:cubicBezTo>
                  <a:cubicBezTo>
                    <a:pt x="1735987" y="28675"/>
                    <a:pt x="1742275" y="43857"/>
                    <a:pt x="1742275" y="59686"/>
                  </a:cubicBezTo>
                  <a:lnTo>
                    <a:pt x="1742275" y="1536706"/>
                  </a:lnTo>
                  <a:cubicBezTo>
                    <a:pt x="1742275" y="1552536"/>
                    <a:pt x="1735987" y="1567718"/>
                    <a:pt x="1724794" y="1578911"/>
                  </a:cubicBezTo>
                  <a:cubicBezTo>
                    <a:pt x="1713600" y="1590105"/>
                    <a:pt x="1698419" y="1596393"/>
                    <a:pt x="1682589" y="1596393"/>
                  </a:cubicBezTo>
                  <a:lnTo>
                    <a:pt x="59686" y="1596393"/>
                  </a:lnTo>
                  <a:cubicBezTo>
                    <a:pt x="43857" y="1596393"/>
                    <a:pt x="28675" y="1590105"/>
                    <a:pt x="17482" y="1578911"/>
                  </a:cubicBezTo>
                  <a:cubicBezTo>
                    <a:pt x="6288" y="1567718"/>
                    <a:pt x="0" y="1552536"/>
                    <a:pt x="0" y="1536706"/>
                  </a:cubicBezTo>
                  <a:lnTo>
                    <a:pt x="0" y="59686"/>
                  </a:lnTo>
                  <a:cubicBezTo>
                    <a:pt x="0" y="43857"/>
                    <a:pt x="6288" y="28675"/>
                    <a:pt x="17482" y="17482"/>
                  </a:cubicBezTo>
                  <a:cubicBezTo>
                    <a:pt x="28675" y="6288"/>
                    <a:pt x="43857" y="0"/>
                    <a:pt x="59686" y="0"/>
                  </a:cubicBezTo>
                  <a:close/>
                </a:path>
              </a:pathLst>
            </a:custGeom>
            <a:solidFill>
              <a:srgbClr val="045174">
                <a:alpha val="51765"/>
              </a:srgbClr>
            </a:solidFill>
          </p:spPr>
        </p:sp>
        <p:sp>
          <p:nvSpPr>
            <p:cNvPr id="11" name="TextBox 11"/>
            <p:cNvSpPr txBox="1"/>
            <p:nvPr/>
          </p:nvSpPr>
          <p:spPr>
            <a:xfrm>
              <a:off x="0" y="-47625"/>
              <a:ext cx="1742275" cy="1644018"/>
            </a:xfrm>
            <a:prstGeom prst="rect">
              <a:avLst/>
            </a:prstGeom>
          </p:spPr>
          <p:txBody>
            <a:bodyPr lIns="50800" tIns="50800" rIns="50800" bIns="50800" rtlCol="0" anchor="ctr"/>
            <a:lstStyle/>
            <a:p>
              <a:pPr>
                <a:lnSpc>
                  <a:spcPts val="3360"/>
                </a:lnSpc>
              </a:pPr>
              <a:endParaRPr/>
            </a:p>
          </p:txBody>
        </p:sp>
      </p:grpSp>
      <p:sp>
        <p:nvSpPr>
          <p:cNvPr id="12" name="Freeform 12"/>
          <p:cNvSpPr/>
          <p:nvPr/>
        </p:nvSpPr>
        <p:spPr>
          <a:xfrm>
            <a:off x="6512809" y="1028700"/>
            <a:ext cx="3723894" cy="8229600"/>
          </a:xfrm>
          <a:custGeom>
            <a:avLst/>
            <a:gdLst/>
            <a:ahLst/>
            <a:cxnLst/>
            <a:rect l="l" t="t" r="r" b="b"/>
            <a:pathLst>
              <a:path w="3723894" h="8229600">
                <a:moveTo>
                  <a:pt x="0" y="0"/>
                </a:moveTo>
                <a:lnTo>
                  <a:pt x="3723894" y="0"/>
                </a:lnTo>
                <a:lnTo>
                  <a:pt x="3723894" y="8229600"/>
                </a:lnTo>
                <a:lnTo>
                  <a:pt x="0" y="8229600"/>
                </a:lnTo>
                <a:lnTo>
                  <a:pt x="0" y="0"/>
                </a:lnTo>
                <a:close/>
              </a:path>
            </a:pathLst>
          </a:custGeom>
          <a:blipFill>
            <a:blip r:embed="rId12"/>
            <a:stretch>
              <a:fillRect/>
            </a:stretch>
          </a:blipFill>
          <a:ln w="47625" cap="rnd">
            <a:solidFill>
              <a:srgbClr val="000000"/>
            </a:solidFill>
            <a:prstDash val="solid"/>
            <a:round/>
          </a:ln>
        </p:spPr>
      </p:sp>
      <p:sp>
        <p:nvSpPr>
          <p:cNvPr id="13" name="TextBox 13"/>
          <p:cNvSpPr txBox="1"/>
          <p:nvPr/>
        </p:nvSpPr>
        <p:spPr>
          <a:xfrm>
            <a:off x="1928111" y="9426313"/>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a:t>
            </a:r>
          </a:p>
        </p:txBody>
      </p:sp>
      <p:sp>
        <p:nvSpPr>
          <p:cNvPr id="14" name="TextBox 14"/>
          <p:cNvSpPr txBox="1"/>
          <p:nvPr/>
        </p:nvSpPr>
        <p:spPr>
          <a:xfrm>
            <a:off x="7533899" y="9426313"/>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2</a:t>
            </a:r>
          </a:p>
        </p:txBody>
      </p:sp>
      <p:sp>
        <p:nvSpPr>
          <p:cNvPr id="15" name="TextBox 15"/>
          <p:cNvSpPr txBox="1"/>
          <p:nvPr/>
        </p:nvSpPr>
        <p:spPr>
          <a:xfrm>
            <a:off x="11170191" y="2822162"/>
            <a:ext cx="5741641" cy="5355171"/>
          </a:xfrm>
          <a:prstGeom prst="rect">
            <a:avLst/>
          </a:prstGeom>
        </p:spPr>
        <p:txBody>
          <a:bodyPr lIns="0" tIns="0" rIns="0" bIns="0" rtlCol="0" anchor="t">
            <a:spAutoFit/>
          </a:bodyPr>
          <a:lstStyle/>
          <a:p>
            <a:pPr marL="548709" lvl="1" indent="-274354">
              <a:lnSpc>
                <a:spcPts val="3558"/>
              </a:lnSpc>
              <a:buFont typeface="Arial"/>
              <a:buChar char="•"/>
            </a:pPr>
            <a:r>
              <a:rPr lang="en-US" sz="2541">
                <a:solidFill>
                  <a:srgbClr val="FFDE59"/>
                </a:solidFill>
                <a:latin typeface="Signika"/>
              </a:rPr>
              <a:t>Screen 1</a:t>
            </a:r>
            <a:r>
              <a:rPr lang="en-US" sz="2541">
                <a:solidFill>
                  <a:srgbClr val="FFFFFF"/>
                </a:solidFill>
                <a:latin typeface="Signika"/>
              </a:rPr>
              <a:t> is the opening page which contains the official BudgetBuddy Logo.</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2</a:t>
            </a:r>
            <a:r>
              <a:rPr lang="en-US" sz="2541">
                <a:solidFill>
                  <a:srgbClr val="FFFFFF"/>
                </a:solidFill>
                <a:latin typeface="Signika"/>
              </a:rPr>
              <a:t> is the screen of Set Menu. It contains four main features that our app offers.</a:t>
            </a:r>
          </a:p>
          <a:p>
            <a:pPr marL="1097418" lvl="2" indent="-365806">
              <a:lnSpc>
                <a:spcPts val="3558"/>
              </a:lnSpc>
              <a:buFont typeface="Arial"/>
              <a:buChar char="⚬"/>
            </a:pPr>
            <a:r>
              <a:rPr lang="en-US" sz="2541">
                <a:solidFill>
                  <a:srgbClr val="FFFFFF"/>
                </a:solidFill>
                <a:latin typeface="Signika"/>
              </a:rPr>
              <a:t> Set Budget Plan</a:t>
            </a:r>
          </a:p>
          <a:p>
            <a:pPr marL="1097418" lvl="2" indent="-365806">
              <a:lnSpc>
                <a:spcPts val="3558"/>
              </a:lnSpc>
              <a:buFont typeface="Arial"/>
              <a:buChar char="⚬"/>
            </a:pPr>
            <a:r>
              <a:rPr lang="en-US" sz="2541">
                <a:solidFill>
                  <a:srgbClr val="FFFFFF"/>
                </a:solidFill>
                <a:latin typeface="Signika"/>
              </a:rPr>
              <a:t>Generate Report</a:t>
            </a:r>
          </a:p>
          <a:p>
            <a:pPr marL="1097418" lvl="2" indent="-365806">
              <a:lnSpc>
                <a:spcPts val="3558"/>
              </a:lnSpc>
              <a:buFont typeface="Arial"/>
              <a:buChar char="⚬"/>
            </a:pPr>
            <a:r>
              <a:rPr lang="en-US" sz="2541">
                <a:solidFill>
                  <a:srgbClr val="FFFFFF"/>
                </a:solidFill>
                <a:latin typeface="Signika"/>
              </a:rPr>
              <a:t>Add Card/Bank Account</a:t>
            </a:r>
          </a:p>
          <a:p>
            <a:pPr marL="1097418" lvl="2" indent="-365806">
              <a:lnSpc>
                <a:spcPts val="3558"/>
              </a:lnSpc>
              <a:buFont typeface="Arial"/>
              <a:buChar char="⚬"/>
            </a:pPr>
            <a:r>
              <a:rPr lang="en-US" sz="2541">
                <a:solidFill>
                  <a:srgbClr val="FFFFFF"/>
                </a:solidFill>
                <a:latin typeface="Signika"/>
              </a:rPr>
              <a:t>OPPO Wallet</a:t>
            </a:r>
          </a:p>
          <a:p>
            <a:pPr>
              <a:lnSpc>
                <a:spcPts val="3558"/>
              </a:lnSpc>
            </a:pPr>
            <a:endParaRPr lang="en-US" sz="2541">
              <a:solidFill>
                <a:srgbClr val="FFFFFF"/>
              </a:solidFill>
              <a:latin typeface="Signik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0131" y="5242769"/>
            <a:ext cx="1072044" cy="304193"/>
          </a:xfrm>
          <a:custGeom>
            <a:avLst/>
            <a:gdLst/>
            <a:ahLst/>
            <a:cxnLst/>
            <a:rect l="l" t="t" r="r" b="b"/>
            <a:pathLst>
              <a:path w="1072044" h="304193">
                <a:moveTo>
                  <a:pt x="0" y="0"/>
                </a:moveTo>
                <a:lnTo>
                  <a:pt x="1072045" y="0"/>
                </a:lnTo>
                <a:lnTo>
                  <a:pt x="1072045" y="304192"/>
                </a:lnTo>
                <a:lnTo>
                  <a:pt x="0" y="304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915384" y="2279085"/>
            <a:ext cx="6704442" cy="6061305"/>
            <a:chOff x="0" y="0"/>
            <a:chExt cx="1765779" cy="1596393"/>
          </a:xfrm>
        </p:grpSpPr>
        <p:sp>
          <p:nvSpPr>
            <p:cNvPr id="6" name="Freeform 6"/>
            <p:cNvSpPr/>
            <p:nvPr/>
          </p:nvSpPr>
          <p:spPr>
            <a:xfrm>
              <a:off x="0" y="0"/>
              <a:ext cx="1765779" cy="1596393"/>
            </a:xfrm>
            <a:custGeom>
              <a:avLst/>
              <a:gdLst/>
              <a:ahLst/>
              <a:cxnLst/>
              <a:rect l="l" t="t" r="r" b="b"/>
              <a:pathLst>
                <a:path w="1765779" h="1596393">
                  <a:moveTo>
                    <a:pt x="58892" y="0"/>
                  </a:moveTo>
                  <a:lnTo>
                    <a:pt x="1706887" y="0"/>
                  </a:lnTo>
                  <a:cubicBezTo>
                    <a:pt x="1722506" y="0"/>
                    <a:pt x="1737486" y="6205"/>
                    <a:pt x="1748530" y="17249"/>
                  </a:cubicBezTo>
                  <a:cubicBezTo>
                    <a:pt x="1759574" y="28293"/>
                    <a:pt x="1765779" y="43273"/>
                    <a:pt x="1765779" y="58892"/>
                  </a:cubicBezTo>
                  <a:lnTo>
                    <a:pt x="1765779" y="1537501"/>
                  </a:lnTo>
                  <a:cubicBezTo>
                    <a:pt x="1765779" y="1570026"/>
                    <a:pt x="1739412" y="1596393"/>
                    <a:pt x="1706887" y="1596393"/>
                  </a:cubicBezTo>
                  <a:lnTo>
                    <a:pt x="58892" y="1596393"/>
                  </a:lnTo>
                  <a:cubicBezTo>
                    <a:pt x="26367" y="1596393"/>
                    <a:pt x="0" y="1570026"/>
                    <a:pt x="0" y="1537501"/>
                  </a:cubicBezTo>
                  <a:lnTo>
                    <a:pt x="0" y="58892"/>
                  </a:lnTo>
                  <a:cubicBezTo>
                    <a:pt x="0" y="26367"/>
                    <a:pt x="26367" y="0"/>
                    <a:pt x="58892" y="0"/>
                  </a:cubicBezTo>
                  <a:close/>
                </a:path>
              </a:pathLst>
            </a:custGeom>
            <a:solidFill>
              <a:srgbClr val="045174">
                <a:alpha val="51765"/>
              </a:srgbClr>
            </a:solidFill>
          </p:spPr>
        </p:sp>
        <p:sp>
          <p:nvSpPr>
            <p:cNvPr id="7" name="TextBox 7"/>
            <p:cNvSpPr txBox="1"/>
            <p:nvPr/>
          </p:nvSpPr>
          <p:spPr>
            <a:xfrm>
              <a:off x="0" y="-47625"/>
              <a:ext cx="1765779" cy="1644018"/>
            </a:xfrm>
            <a:prstGeom prst="rect">
              <a:avLst/>
            </a:prstGeom>
          </p:spPr>
          <p:txBody>
            <a:bodyPr lIns="50800" tIns="50800" rIns="50800" bIns="50800" rtlCol="0" anchor="ctr"/>
            <a:lstStyle/>
            <a:p>
              <a:pPr>
                <a:lnSpc>
                  <a:spcPts val="3360"/>
                </a:lnSpc>
              </a:pPr>
              <a:endParaRPr/>
            </a:p>
          </p:txBody>
        </p:sp>
      </p:grpSp>
      <p:sp>
        <p:nvSpPr>
          <p:cNvPr id="8" name="Freeform 8"/>
          <p:cNvSpPr/>
          <p:nvPr/>
        </p:nvSpPr>
        <p:spPr>
          <a:xfrm>
            <a:off x="1122746" y="1028700"/>
            <a:ext cx="3703169" cy="8221902"/>
          </a:xfrm>
          <a:custGeom>
            <a:avLst/>
            <a:gdLst/>
            <a:ahLst/>
            <a:cxnLst/>
            <a:rect l="l" t="t" r="r" b="b"/>
            <a:pathLst>
              <a:path w="3703169" h="8221902">
                <a:moveTo>
                  <a:pt x="0" y="0"/>
                </a:moveTo>
                <a:lnTo>
                  <a:pt x="3703168" y="0"/>
                </a:lnTo>
                <a:lnTo>
                  <a:pt x="3703168" y="8221902"/>
                </a:lnTo>
                <a:lnTo>
                  <a:pt x="0" y="8221902"/>
                </a:lnTo>
                <a:lnTo>
                  <a:pt x="0" y="0"/>
                </a:lnTo>
                <a:close/>
              </a:path>
            </a:pathLst>
          </a:custGeom>
          <a:blipFill>
            <a:blip r:embed="rId7"/>
            <a:stretch>
              <a:fillRect l="-2178" b="-25558"/>
            </a:stretch>
          </a:blipFill>
          <a:ln w="38100" cap="rnd">
            <a:solidFill>
              <a:srgbClr val="000000"/>
            </a:solidFill>
            <a:prstDash val="solid"/>
            <a:round/>
          </a:ln>
        </p:spPr>
      </p:sp>
      <p:sp>
        <p:nvSpPr>
          <p:cNvPr id="9" name="Freeform 9"/>
          <p:cNvSpPr/>
          <p:nvPr/>
        </p:nvSpPr>
        <p:spPr>
          <a:xfrm>
            <a:off x="6508343" y="1028700"/>
            <a:ext cx="3921707" cy="8221902"/>
          </a:xfrm>
          <a:custGeom>
            <a:avLst/>
            <a:gdLst/>
            <a:ahLst/>
            <a:cxnLst/>
            <a:rect l="l" t="t" r="r" b="b"/>
            <a:pathLst>
              <a:path w="3921707" h="8221902">
                <a:moveTo>
                  <a:pt x="0" y="0"/>
                </a:moveTo>
                <a:lnTo>
                  <a:pt x="3921707" y="0"/>
                </a:lnTo>
                <a:lnTo>
                  <a:pt x="3921707" y="8221902"/>
                </a:lnTo>
                <a:lnTo>
                  <a:pt x="0" y="8221902"/>
                </a:lnTo>
                <a:lnTo>
                  <a:pt x="0" y="0"/>
                </a:lnTo>
                <a:close/>
              </a:path>
            </a:pathLst>
          </a:custGeom>
          <a:blipFill>
            <a:blip r:embed="rId8"/>
            <a:stretch>
              <a:fillRect l="-2813" r="-1519" b="-33237"/>
            </a:stretch>
          </a:blipFill>
          <a:ln w="38100" cap="rnd">
            <a:solidFill>
              <a:srgbClr val="000000"/>
            </a:solidFill>
            <a:prstDash val="solid"/>
            <a:round/>
          </a:ln>
        </p:spPr>
      </p:sp>
      <p:sp>
        <p:nvSpPr>
          <p:cNvPr id="10" name="TextBox 10"/>
          <p:cNvSpPr txBox="1"/>
          <p:nvPr/>
        </p:nvSpPr>
        <p:spPr>
          <a:xfrm>
            <a:off x="2171253" y="9533361"/>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3</a:t>
            </a:r>
          </a:p>
        </p:txBody>
      </p:sp>
      <p:sp>
        <p:nvSpPr>
          <p:cNvPr id="11" name="TextBox 11"/>
          <p:cNvSpPr txBox="1"/>
          <p:nvPr/>
        </p:nvSpPr>
        <p:spPr>
          <a:xfrm>
            <a:off x="7537847" y="9533361"/>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4</a:t>
            </a:r>
          </a:p>
        </p:txBody>
      </p:sp>
      <p:sp>
        <p:nvSpPr>
          <p:cNvPr id="12" name="TextBox 12"/>
          <p:cNvSpPr txBox="1"/>
          <p:nvPr/>
        </p:nvSpPr>
        <p:spPr>
          <a:xfrm>
            <a:off x="11314037" y="2839091"/>
            <a:ext cx="5907136" cy="4907496"/>
          </a:xfrm>
          <a:prstGeom prst="rect">
            <a:avLst/>
          </a:prstGeom>
        </p:spPr>
        <p:txBody>
          <a:bodyPr lIns="0" tIns="0" rIns="0" bIns="0" rtlCol="0" anchor="t">
            <a:spAutoFit/>
          </a:bodyPr>
          <a:lstStyle/>
          <a:p>
            <a:pPr>
              <a:lnSpc>
                <a:spcPts val="3558"/>
              </a:lnSpc>
            </a:pPr>
            <a:r>
              <a:rPr lang="en-US" sz="2541">
                <a:solidFill>
                  <a:srgbClr val="FFFFFF"/>
                </a:solidFill>
                <a:latin typeface="Signika"/>
              </a:rPr>
              <a:t>When the User clicks “Set Budget Plan” from Screen 2, Screen 3 appears. </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3</a:t>
            </a:r>
            <a:r>
              <a:rPr lang="en-US" sz="2541">
                <a:solidFill>
                  <a:srgbClr val="FFFFFF"/>
                </a:solidFill>
                <a:latin typeface="Signika"/>
              </a:rPr>
              <a:t> contains the list of categories set up for planning the monthly budget of a user. It also contains “Add Categories” option for user to add categories according to convenience.  </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4 </a:t>
            </a:r>
            <a:r>
              <a:rPr lang="en-US" sz="2541">
                <a:solidFill>
                  <a:srgbClr val="FFFFFF"/>
                </a:solidFill>
                <a:latin typeface="Signika"/>
              </a:rPr>
              <a:t>appears when user decides to put an amount to each category.</a:t>
            </a:r>
          </a:p>
        </p:txBody>
      </p:sp>
      <p:sp>
        <p:nvSpPr>
          <p:cNvPr id="13" name="TextBox 13"/>
          <p:cNvSpPr txBox="1"/>
          <p:nvPr/>
        </p:nvSpPr>
        <p:spPr>
          <a:xfrm>
            <a:off x="15076284" y="9533361"/>
            <a:ext cx="3039963"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 Set Budget Plan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004624" y="2306927"/>
            <a:ext cx="6615202" cy="6723108"/>
            <a:chOff x="0" y="0"/>
            <a:chExt cx="1742275" cy="1770695"/>
          </a:xfrm>
        </p:grpSpPr>
        <p:sp>
          <p:nvSpPr>
            <p:cNvPr id="5" name="Freeform 5"/>
            <p:cNvSpPr/>
            <p:nvPr/>
          </p:nvSpPr>
          <p:spPr>
            <a:xfrm>
              <a:off x="0" y="0"/>
              <a:ext cx="1742275" cy="1770695"/>
            </a:xfrm>
            <a:custGeom>
              <a:avLst/>
              <a:gdLst/>
              <a:ahLst/>
              <a:cxnLst/>
              <a:rect l="l" t="t" r="r" b="b"/>
              <a:pathLst>
                <a:path w="1742275" h="1770695">
                  <a:moveTo>
                    <a:pt x="59686" y="0"/>
                  </a:moveTo>
                  <a:lnTo>
                    <a:pt x="1682589" y="0"/>
                  </a:lnTo>
                  <a:cubicBezTo>
                    <a:pt x="1698419" y="0"/>
                    <a:pt x="1713600" y="6288"/>
                    <a:pt x="1724794" y="17482"/>
                  </a:cubicBezTo>
                  <a:cubicBezTo>
                    <a:pt x="1735987" y="28675"/>
                    <a:pt x="1742275" y="43857"/>
                    <a:pt x="1742275" y="59686"/>
                  </a:cubicBezTo>
                  <a:lnTo>
                    <a:pt x="1742275" y="1711009"/>
                  </a:lnTo>
                  <a:cubicBezTo>
                    <a:pt x="1742275" y="1726838"/>
                    <a:pt x="1735987" y="1742020"/>
                    <a:pt x="1724794" y="1753213"/>
                  </a:cubicBezTo>
                  <a:cubicBezTo>
                    <a:pt x="1713600" y="1764407"/>
                    <a:pt x="1698419" y="1770695"/>
                    <a:pt x="1682589" y="1770695"/>
                  </a:cubicBezTo>
                  <a:lnTo>
                    <a:pt x="59686" y="1770695"/>
                  </a:lnTo>
                  <a:cubicBezTo>
                    <a:pt x="26723" y="1770695"/>
                    <a:pt x="0" y="1743972"/>
                    <a:pt x="0" y="1711009"/>
                  </a:cubicBezTo>
                  <a:lnTo>
                    <a:pt x="0" y="59686"/>
                  </a:lnTo>
                  <a:cubicBezTo>
                    <a:pt x="0" y="43857"/>
                    <a:pt x="6288" y="28675"/>
                    <a:pt x="17482" y="17482"/>
                  </a:cubicBezTo>
                  <a:cubicBezTo>
                    <a:pt x="28675" y="6288"/>
                    <a:pt x="43857" y="0"/>
                    <a:pt x="59686" y="0"/>
                  </a:cubicBezTo>
                  <a:close/>
                </a:path>
              </a:pathLst>
            </a:custGeom>
            <a:solidFill>
              <a:srgbClr val="045174">
                <a:alpha val="51765"/>
              </a:srgbClr>
            </a:solidFill>
          </p:spPr>
        </p:sp>
        <p:sp>
          <p:nvSpPr>
            <p:cNvPr id="6" name="TextBox 6"/>
            <p:cNvSpPr txBox="1"/>
            <p:nvPr/>
          </p:nvSpPr>
          <p:spPr>
            <a:xfrm>
              <a:off x="0" y="-47625"/>
              <a:ext cx="1742275" cy="1818320"/>
            </a:xfrm>
            <a:prstGeom prst="rect">
              <a:avLst/>
            </a:prstGeom>
          </p:spPr>
          <p:txBody>
            <a:bodyPr lIns="50800" tIns="50800" rIns="50800" bIns="50800" rtlCol="0" anchor="ctr"/>
            <a:lstStyle/>
            <a:p>
              <a:pPr>
                <a:lnSpc>
                  <a:spcPts val="3360"/>
                </a:lnSpc>
              </a:pPr>
              <a:endParaRPr/>
            </a:p>
          </p:txBody>
        </p:sp>
      </p:grpSp>
      <p:sp>
        <p:nvSpPr>
          <p:cNvPr id="7" name="Freeform 7"/>
          <p:cNvSpPr/>
          <p:nvPr/>
        </p:nvSpPr>
        <p:spPr>
          <a:xfrm>
            <a:off x="5036321" y="5143500"/>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37202" y="739905"/>
            <a:ext cx="3912503" cy="8708691"/>
          </a:xfrm>
          <a:custGeom>
            <a:avLst/>
            <a:gdLst/>
            <a:ahLst/>
            <a:cxnLst/>
            <a:rect l="l" t="t" r="r" b="b"/>
            <a:pathLst>
              <a:path w="3912503" h="8708691">
                <a:moveTo>
                  <a:pt x="0" y="0"/>
                </a:moveTo>
                <a:lnTo>
                  <a:pt x="3912503" y="0"/>
                </a:lnTo>
                <a:lnTo>
                  <a:pt x="3912503" y="8708691"/>
                </a:lnTo>
                <a:lnTo>
                  <a:pt x="0" y="8708691"/>
                </a:lnTo>
                <a:lnTo>
                  <a:pt x="0" y="0"/>
                </a:lnTo>
                <a:close/>
              </a:path>
            </a:pathLst>
          </a:custGeom>
          <a:blipFill>
            <a:blip r:embed="rId7"/>
            <a:stretch>
              <a:fillRect l="-3149" b="-26431"/>
            </a:stretch>
          </a:blipFill>
          <a:ln w="38100" cap="rnd">
            <a:solidFill>
              <a:srgbClr val="000000"/>
            </a:solidFill>
            <a:prstDash val="solid"/>
            <a:round/>
          </a:ln>
        </p:spPr>
      </p:sp>
      <p:sp>
        <p:nvSpPr>
          <p:cNvPr id="9" name="Freeform 9"/>
          <p:cNvSpPr/>
          <p:nvPr/>
        </p:nvSpPr>
        <p:spPr>
          <a:xfrm>
            <a:off x="6447273" y="739905"/>
            <a:ext cx="3973045" cy="8708691"/>
          </a:xfrm>
          <a:custGeom>
            <a:avLst/>
            <a:gdLst/>
            <a:ahLst/>
            <a:cxnLst/>
            <a:rect l="l" t="t" r="r" b="b"/>
            <a:pathLst>
              <a:path w="3973045" h="8708691">
                <a:moveTo>
                  <a:pt x="0" y="0"/>
                </a:moveTo>
                <a:lnTo>
                  <a:pt x="3973045" y="0"/>
                </a:lnTo>
                <a:lnTo>
                  <a:pt x="3973045" y="8708691"/>
                </a:lnTo>
                <a:lnTo>
                  <a:pt x="0" y="8708691"/>
                </a:lnTo>
                <a:lnTo>
                  <a:pt x="0" y="0"/>
                </a:lnTo>
                <a:close/>
              </a:path>
            </a:pathLst>
          </a:custGeom>
          <a:blipFill>
            <a:blip r:embed="rId8"/>
            <a:stretch>
              <a:fillRect l="-2807" b="-26927"/>
            </a:stretch>
          </a:blipFill>
          <a:ln w="38100" cap="rnd">
            <a:solidFill>
              <a:srgbClr val="000000"/>
            </a:solidFill>
            <a:prstDash val="solid"/>
            <a:round/>
          </a:ln>
        </p:spPr>
      </p:sp>
      <p:sp>
        <p:nvSpPr>
          <p:cNvPr id="10" name="TextBox 10"/>
          <p:cNvSpPr txBox="1"/>
          <p:nvPr/>
        </p:nvSpPr>
        <p:spPr>
          <a:xfrm>
            <a:off x="2171253" y="9533361"/>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5</a:t>
            </a:r>
          </a:p>
        </p:txBody>
      </p:sp>
      <p:sp>
        <p:nvSpPr>
          <p:cNvPr id="11" name="TextBox 11"/>
          <p:cNvSpPr txBox="1"/>
          <p:nvPr/>
        </p:nvSpPr>
        <p:spPr>
          <a:xfrm>
            <a:off x="7537847" y="9533361"/>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6</a:t>
            </a:r>
          </a:p>
        </p:txBody>
      </p:sp>
      <p:sp>
        <p:nvSpPr>
          <p:cNvPr id="12" name="TextBox 12"/>
          <p:cNvSpPr txBox="1"/>
          <p:nvPr/>
        </p:nvSpPr>
        <p:spPr>
          <a:xfrm>
            <a:off x="11351152" y="2839091"/>
            <a:ext cx="5907136" cy="5802846"/>
          </a:xfrm>
          <a:prstGeom prst="rect">
            <a:avLst/>
          </a:prstGeom>
        </p:spPr>
        <p:txBody>
          <a:bodyPr lIns="0" tIns="0" rIns="0" bIns="0" rtlCol="0" anchor="t">
            <a:spAutoFit/>
          </a:bodyPr>
          <a:lstStyle/>
          <a:p>
            <a:pPr>
              <a:lnSpc>
                <a:spcPts val="3558"/>
              </a:lnSpc>
            </a:pPr>
            <a:r>
              <a:rPr lang="en-US" sz="2541">
                <a:solidFill>
                  <a:srgbClr val="FFFFFF"/>
                </a:solidFill>
                <a:latin typeface="Signika"/>
              </a:rPr>
              <a:t>When the User clicks a single category from Screen 3, Screen 5 appears. </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5</a:t>
            </a:r>
            <a:r>
              <a:rPr lang="en-US" sz="2541">
                <a:solidFill>
                  <a:srgbClr val="FFFFFF"/>
                </a:solidFill>
                <a:latin typeface="Signika"/>
              </a:rPr>
              <a:t> contains the list of sub-categories under each category.  It also contains “Add Category” option for user to add sub categories according to convenience.  </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6</a:t>
            </a:r>
            <a:r>
              <a:rPr lang="en-US" sz="2541">
                <a:solidFill>
                  <a:srgbClr val="FFFFFF"/>
                </a:solidFill>
                <a:latin typeface="Signika"/>
              </a:rPr>
              <a:t> is the “Set target goal” screen, which contains three sectors for Users to set their target for the entire month.</a:t>
            </a:r>
          </a:p>
        </p:txBody>
      </p:sp>
      <p:sp>
        <p:nvSpPr>
          <p:cNvPr id="13" name="TextBox 13"/>
          <p:cNvSpPr txBox="1"/>
          <p:nvPr/>
        </p:nvSpPr>
        <p:spPr>
          <a:xfrm>
            <a:off x="15076284" y="9533361"/>
            <a:ext cx="3039963"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 Set Budget Plan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49990" y="700554"/>
            <a:ext cx="3860644" cy="8557746"/>
          </a:xfrm>
          <a:custGeom>
            <a:avLst/>
            <a:gdLst/>
            <a:ahLst/>
            <a:cxnLst/>
            <a:rect l="l" t="t" r="r" b="b"/>
            <a:pathLst>
              <a:path w="3860644" h="8557746">
                <a:moveTo>
                  <a:pt x="0" y="0"/>
                </a:moveTo>
                <a:lnTo>
                  <a:pt x="3860644" y="0"/>
                </a:lnTo>
                <a:lnTo>
                  <a:pt x="3860644" y="8557746"/>
                </a:lnTo>
                <a:lnTo>
                  <a:pt x="0" y="8557746"/>
                </a:lnTo>
                <a:lnTo>
                  <a:pt x="0" y="0"/>
                </a:lnTo>
                <a:close/>
              </a:path>
            </a:pathLst>
          </a:custGeom>
          <a:blipFill>
            <a:blip r:embed="rId5"/>
            <a:stretch>
              <a:fillRect l="-3846" b="-26780"/>
            </a:stretch>
          </a:blipFill>
          <a:ln w="38100" cap="rnd">
            <a:solidFill>
              <a:srgbClr val="000000"/>
            </a:solidFill>
            <a:prstDash val="solid"/>
            <a:round/>
          </a:ln>
        </p:spPr>
      </p:sp>
      <p:sp>
        <p:nvSpPr>
          <p:cNvPr id="5" name="Freeform 5"/>
          <p:cNvSpPr/>
          <p:nvPr/>
        </p:nvSpPr>
        <p:spPr>
          <a:xfrm>
            <a:off x="5746606" y="4970348"/>
            <a:ext cx="1220452" cy="346303"/>
          </a:xfrm>
          <a:custGeom>
            <a:avLst/>
            <a:gdLst/>
            <a:ahLst/>
            <a:cxnLst/>
            <a:rect l="l" t="t" r="r" b="b"/>
            <a:pathLst>
              <a:path w="1220452" h="346303">
                <a:moveTo>
                  <a:pt x="0" y="0"/>
                </a:moveTo>
                <a:lnTo>
                  <a:pt x="1220452" y="0"/>
                </a:lnTo>
                <a:lnTo>
                  <a:pt x="1220452" y="346304"/>
                </a:lnTo>
                <a:lnTo>
                  <a:pt x="0" y="3463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300433" y="700554"/>
            <a:ext cx="3786522" cy="8557746"/>
          </a:xfrm>
          <a:custGeom>
            <a:avLst/>
            <a:gdLst/>
            <a:ahLst/>
            <a:cxnLst/>
            <a:rect l="l" t="t" r="r" b="b"/>
            <a:pathLst>
              <a:path w="3786522" h="8557746">
                <a:moveTo>
                  <a:pt x="0" y="0"/>
                </a:moveTo>
                <a:lnTo>
                  <a:pt x="3786522" y="0"/>
                </a:lnTo>
                <a:lnTo>
                  <a:pt x="3786522" y="8557746"/>
                </a:lnTo>
                <a:lnTo>
                  <a:pt x="0" y="8557746"/>
                </a:lnTo>
                <a:lnTo>
                  <a:pt x="0" y="0"/>
                </a:lnTo>
                <a:close/>
              </a:path>
            </a:pathLst>
          </a:custGeom>
          <a:blipFill>
            <a:blip r:embed="rId8"/>
            <a:stretch>
              <a:fillRect l="-4275" b="-25878"/>
            </a:stretch>
          </a:blipFill>
          <a:ln w="38100" cap="rnd">
            <a:solidFill>
              <a:srgbClr val="000000"/>
            </a:solidFill>
            <a:prstDash val="solid"/>
            <a:round/>
          </a:ln>
        </p:spPr>
      </p:sp>
      <p:sp>
        <p:nvSpPr>
          <p:cNvPr id="7" name="TextBox 7"/>
          <p:cNvSpPr txBox="1"/>
          <p:nvPr/>
        </p:nvSpPr>
        <p:spPr>
          <a:xfrm>
            <a:off x="2870459" y="9365113"/>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7</a:t>
            </a:r>
          </a:p>
        </p:txBody>
      </p:sp>
      <p:sp>
        <p:nvSpPr>
          <p:cNvPr id="8" name="TextBox 8"/>
          <p:cNvSpPr txBox="1"/>
          <p:nvPr/>
        </p:nvSpPr>
        <p:spPr>
          <a:xfrm>
            <a:off x="8237053" y="9365113"/>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8</a:t>
            </a:r>
          </a:p>
        </p:txBody>
      </p:sp>
      <p:grpSp>
        <p:nvGrpSpPr>
          <p:cNvPr id="9" name="Group 9"/>
          <p:cNvGrpSpPr/>
          <p:nvPr/>
        </p:nvGrpSpPr>
        <p:grpSpPr>
          <a:xfrm>
            <a:off x="11672798" y="2494872"/>
            <a:ext cx="6253663" cy="5622287"/>
            <a:chOff x="0" y="0"/>
            <a:chExt cx="1647055" cy="1480767"/>
          </a:xfrm>
        </p:grpSpPr>
        <p:sp>
          <p:nvSpPr>
            <p:cNvPr id="10" name="Freeform 10"/>
            <p:cNvSpPr/>
            <p:nvPr/>
          </p:nvSpPr>
          <p:spPr>
            <a:xfrm>
              <a:off x="0" y="0"/>
              <a:ext cx="1647055" cy="1480767"/>
            </a:xfrm>
            <a:custGeom>
              <a:avLst/>
              <a:gdLst/>
              <a:ahLst/>
              <a:cxnLst/>
              <a:rect l="l" t="t" r="r" b="b"/>
              <a:pathLst>
                <a:path w="1647055" h="1480767">
                  <a:moveTo>
                    <a:pt x="63137" y="0"/>
                  </a:moveTo>
                  <a:lnTo>
                    <a:pt x="1583918" y="0"/>
                  </a:lnTo>
                  <a:cubicBezTo>
                    <a:pt x="1600663" y="0"/>
                    <a:pt x="1616723" y="6652"/>
                    <a:pt x="1628563" y="18492"/>
                  </a:cubicBezTo>
                  <a:cubicBezTo>
                    <a:pt x="1640404" y="30333"/>
                    <a:pt x="1647055" y="46392"/>
                    <a:pt x="1647055" y="63137"/>
                  </a:cubicBezTo>
                  <a:lnTo>
                    <a:pt x="1647055" y="1417630"/>
                  </a:lnTo>
                  <a:cubicBezTo>
                    <a:pt x="1647055" y="1434375"/>
                    <a:pt x="1640404" y="1450434"/>
                    <a:pt x="1628563" y="1462275"/>
                  </a:cubicBezTo>
                  <a:cubicBezTo>
                    <a:pt x="1616723" y="1474115"/>
                    <a:pt x="1600663" y="1480767"/>
                    <a:pt x="1583918" y="1480767"/>
                  </a:cubicBezTo>
                  <a:lnTo>
                    <a:pt x="63137" y="1480767"/>
                  </a:lnTo>
                  <a:cubicBezTo>
                    <a:pt x="46392" y="1480767"/>
                    <a:pt x="30333" y="1474115"/>
                    <a:pt x="18492" y="1462275"/>
                  </a:cubicBezTo>
                  <a:cubicBezTo>
                    <a:pt x="6652" y="1450434"/>
                    <a:pt x="0" y="1434375"/>
                    <a:pt x="0" y="1417630"/>
                  </a:cubicBezTo>
                  <a:lnTo>
                    <a:pt x="0" y="63137"/>
                  </a:lnTo>
                  <a:cubicBezTo>
                    <a:pt x="0" y="46392"/>
                    <a:pt x="6652" y="30333"/>
                    <a:pt x="18492" y="18492"/>
                  </a:cubicBezTo>
                  <a:cubicBezTo>
                    <a:pt x="30333" y="6652"/>
                    <a:pt x="46392" y="0"/>
                    <a:pt x="63137" y="0"/>
                  </a:cubicBezTo>
                  <a:close/>
                </a:path>
              </a:pathLst>
            </a:custGeom>
            <a:solidFill>
              <a:srgbClr val="045174">
                <a:alpha val="51765"/>
              </a:srgbClr>
            </a:solidFill>
          </p:spPr>
        </p:sp>
        <p:sp>
          <p:nvSpPr>
            <p:cNvPr id="11" name="TextBox 11"/>
            <p:cNvSpPr txBox="1"/>
            <p:nvPr/>
          </p:nvSpPr>
          <p:spPr>
            <a:xfrm>
              <a:off x="0" y="-47625"/>
              <a:ext cx="1647055" cy="1528392"/>
            </a:xfrm>
            <a:prstGeom prst="rect">
              <a:avLst/>
            </a:prstGeom>
          </p:spPr>
          <p:txBody>
            <a:bodyPr lIns="50800" tIns="50800" rIns="50800" bIns="50800" rtlCol="0" anchor="ctr"/>
            <a:lstStyle/>
            <a:p>
              <a:pPr>
                <a:lnSpc>
                  <a:spcPts val="3360"/>
                </a:lnSpc>
              </a:pPr>
              <a:endParaRPr/>
            </a:p>
          </p:txBody>
        </p:sp>
      </p:grpSp>
      <p:sp>
        <p:nvSpPr>
          <p:cNvPr id="12" name="TextBox 12"/>
          <p:cNvSpPr txBox="1"/>
          <p:nvPr/>
        </p:nvSpPr>
        <p:spPr>
          <a:xfrm>
            <a:off x="11999379" y="3052292"/>
            <a:ext cx="5600501" cy="4459821"/>
          </a:xfrm>
          <a:prstGeom prst="rect">
            <a:avLst/>
          </a:prstGeom>
        </p:spPr>
        <p:txBody>
          <a:bodyPr lIns="0" tIns="0" rIns="0" bIns="0" rtlCol="0" anchor="t">
            <a:spAutoFit/>
          </a:bodyPr>
          <a:lstStyle/>
          <a:p>
            <a:pPr marL="548709" lvl="1" indent="-274354">
              <a:lnSpc>
                <a:spcPts val="3558"/>
              </a:lnSpc>
              <a:buFont typeface="Arial"/>
              <a:buChar char="•"/>
            </a:pPr>
            <a:r>
              <a:rPr lang="en-US" sz="2541">
                <a:solidFill>
                  <a:srgbClr val="FFDE59"/>
                </a:solidFill>
                <a:latin typeface="Signika"/>
              </a:rPr>
              <a:t>Screen 7</a:t>
            </a:r>
            <a:r>
              <a:rPr lang="en-US" sz="2541">
                <a:solidFill>
                  <a:srgbClr val="FFFFFF"/>
                </a:solidFill>
                <a:latin typeface="Signika"/>
              </a:rPr>
              <a:t> appears when user decides to put an amount to each category of   “Set Target goal” screen.</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8 </a:t>
            </a:r>
            <a:r>
              <a:rPr lang="en-US" sz="2541">
                <a:solidFill>
                  <a:srgbClr val="FFFFFF"/>
                </a:solidFill>
                <a:latin typeface="Signika"/>
              </a:rPr>
              <a:t>is where a graphical representation of weightage of each category is shown, compared to the total Monthly Allowance. For existing users, this feature is kept for performance analysis.</a:t>
            </a:r>
          </a:p>
        </p:txBody>
      </p:sp>
      <p:sp>
        <p:nvSpPr>
          <p:cNvPr id="13" name="TextBox 13"/>
          <p:cNvSpPr txBox="1"/>
          <p:nvPr/>
        </p:nvSpPr>
        <p:spPr>
          <a:xfrm>
            <a:off x="15076284" y="9533361"/>
            <a:ext cx="3039963"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 Set Budget Plan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77944" y="716148"/>
            <a:ext cx="3845107" cy="8542152"/>
          </a:xfrm>
          <a:custGeom>
            <a:avLst/>
            <a:gdLst/>
            <a:ahLst/>
            <a:cxnLst/>
            <a:rect l="l" t="t" r="r" b="b"/>
            <a:pathLst>
              <a:path w="3845107" h="8542152">
                <a:moveTo>
                  <a:pt x="0" y="0"/>
                </a:moveTo>
                <a:lnTo>
                  <a:pt x="3845107" y="0"/>
                </a:lnTo>
                <a:lnTo>
                  <a:pt x="3845107" y="8542152"/>
                </a:lnTo>
                <a:lnTo>
                  <a:pt x="0" y="8542152"/>
                </a:lnTo>
                <a:lnTo>
                  <a:pt x="0" y="0"/>
                </a:lnTo>
                <a:close/>
              </a:path>
            </a:pathLst>
          </a:custGeom>
          <a:blipFill>
            <a:blip r:embed="rId5"/>
            <a:stretch>
              <a:fillRect l="-3802" b="-26106"/>
            </a:stretch>
          </a:blipFill>
          <a:ln w="38100" cap="rnd">
            <a:solidFill>
              <a:srgbClr val="000000"/>
            </a:solidFill>
            <a:prstDash val="solid"/>
            <a:round/>
          </a:ln>
        </p:spPr>
      </p:sp>
      <p:sp>
        <p:nvSpPr>
          <p:cNvPr id="5" name="Freeform 5"/>
          <p:cNvSpPr/>
          <p:nvPr/>
        </p:nvSpPr>
        <p:spPr>
          <a:xfrm>
            <a:off x="6839213" y="716148"/>
            <a:ext cx="3883170" cy="8542152"/>
          </a:xfrm>
          <a:custGeom>
            <a:avLst/>
            <a:gdLst/>
            <a:ahLst/>
            <a:cxnLst/>
            <a:rect l="l" t="t" r="r" b="b"/>
            <a:pathLst>
              <a:path w="3883170" h="8542152">
                <a:moveTo>
                  <a:pt x="0" y="0"/>
                </a:moveTo>
                <a:lnTo>
                  <a:pt x="3883170" y="0"/>
                </a:lnTo>
                <a:lnTo>
                  <a:pt x="3883170" y="8542152"/>
                </a:lnTo>
                <a:lnTo>
                  <a:pt x="0" y="8542152"/>
                </a:lnTo>
                <a:lnTo>
                  <a:pt x="0" y="0"/>
                </a:lnTo>
                <a:close/>
              </a:path>
            </a:pathLst>
          </a:custGeom>
          <a:blipFill>
            <a:blip r:embed="rId6"/>
            <a:stretch>
              <a:fillRect l="-5012" r="-814" b="-224"/>
            </a:stretch>
          </a:blipFill>
          <a:ln w="38100" cap="rnd">
            <a:solidFill>
              <a:srgbClr val="000000"/>
            </a:solidFill>
            <a:prstDash val="solid"/>
            <a:round/>
          </a:ln>
        </p:spPr>
      </p:sp>
      <p:sp>
        <p:nvSpPr>
          <p:cNvPr id="6" name="Freeform 6"/>
          <p:cNvSpPr/>
          <p:nvPr/>
        </p:nvSpPr>
        <p:spPr>
          <a:xfrm>
            <a:off x="5420906" y="4970348"/>
            <a:ext cx="1220452" cy="346303"/>
          </a:xfrm>
          <a:custGeom>
            <a:avLst/>
            <a:gdLst/>
            <a:ahLst/>
            <a:cxnLst/>
            <a:rect l="l" t="t" r="r" b="b"/>
            <a:pathLst>
              <a:path w="1220452" h="346303">
                <a:moveTo>
                  <a:pt x="0" y="0"/>
                </a:moveTo>
                <a:lnTo>
                  <a:pt x="1220452" y="0"/>
                </a:lnTo>
                <a:lnTo>
                  <a:pt x="1220452" y="346304"/>
                </a:lnTo>
                <a:lnTo>
                  <a:pt x="0" y="346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870459" y="9365113"/>
            <a:ext cx="1606153"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9</a:t>
            </a:r>
          </a:p>
        </p:txBody>
      </p:sp>
      <p:sp>
        <p:nvSpPr>
          <p:cNvPr id="8" name="TextBox 8"/>
          <p:cNvSpPr txBox="1"/>
          <p:nvPr/>
        </p:nvSpPr>
        <p:spPr>
          <a:xfrm>
            <a:off x="8122653" y="9365113"/>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10</a:t>
            </a:r>
          </a:p>
        </p:txBody>
      </p:sp>
      <p:grpSp>
        <p:nvGrpSpPr>
          <p:cNvPr id="9" name="Group 9"/>
          <p:cNvGrpSpPr/>
          <p:nvPr/>
        </p:nvGrpSpPr>
        <p:grpSpPr>
          <a:xfrm>
            <a:off x="11366163" y="1940256"/>
            <a:ext cx="6253663" cy="6752792"/>
            <a:chOff x="0" y="0"/>
            <a:chExt cx="1647055" cy="1778513"/>
          </a:xfrm>
        </p:grpSpPr>
        <p:sp>
          <p:nvSpPr>
            <p:cNvPr id="10" name="Freeform 10"/>
            <p:cNvSpPr/>
            <p:nvPr/>
          </p:nvSpPr>
          <p:spPr>
            <a:xfrm>
              <a:off x="0" y="0"/>
              <a:ext cx="1647055" cy="1778513"/>
            </a:xfrm>
            <a:custGeom>
              <a:avLst/>
              <a:gdLst/>
              <a:ahLst/>
              <a:cxnLst/>
              <a:rect l="l" t="t" r="r" b="b"/>
              <a:pathLst>
                <a:path w="1647055" h="1778513">
                  <a:moveTo>
                    <a:pt x="63137" y="0"/>
                  </a:moveTo>
                  <a:lnTo>
                    <a:pt x="1583918" y="0"/>
                  </a:lnTo>
                  <a:cubicBezTo>
                    <a:pt x="1600663" y="0"/>
                    <a:pt x="1616723" y="6652"/>
                    <a:pt x="1628563" y="18492"/>
                  </a:cubicBezTo>
                  <a:cubicBezTo>
                    <a:pt x="1640404" y="30333"/>
                    <a:pt x="1647055" y="46392"/>
                    <a:pt x="1647055" y="63137"/>
                  </a:cubicBezTo>
                  <a:lnTo>
                    <a:pt x="1647055" y="1715376"/>
                  </a:lnTo>
                  <a:cubicBezTo>
                    <a:pt x="1647055" y="1750246"/>
                    <a:pt x="1618788" y="1778513"/>
                    <a:pt x="1583918" y="1778513"/>
                  </a:cubicBezTo>
                  <a:lnTo>
                    <a:pt x="63137" y="1778513"/>
                  </a:lnTo>
                  <a:cubicBezTo>
                    <a:pt x="46392" y="1778513"/>
                    <a:pt x="30333" y="1771861"/>
                    <a:pt x="18492" y="1760021"/>
                  </a:cubicBezTo>
                  <a:cubicBezTo>
                    <a:pt x="6652" y="1748180"/>
                    <a:pt x="0" y="1732121"/>
                    <a:pt x="0" y="1715376"/>
                  </a:cubicBezTo>
                  <a:lnTo>
                    <a:pt x="0" y="63137"/>
                  </a:lnTo>
                  <a:cubicBezTo>
                    <a:pt x="0" y="46392"/>
                    <a:pt x="6652" y="30333"/>
                    <a:pt x="18492" y="18492"/>
                  </a:cubicBezTo>
                  <a:cubicBezTo>
                    <a:pt x="30333" y="6652"/>
                    <a:pt x="46392" y="0"/>
                    <a:pt x="63137" y="0"/>
                  </a:cubicBezTo>
                  <a:close/>
                </a:path>
              </a:pathLst>
            </a:custGeom>
            <a:solidFill>
              <a:srgbClr val="045174">
                <a:alpha val="51765"/>
              </a:srgbClr>
            </a:solidFill>
          </p:spPr>
        </p:sp>
        <p:sp>
          <p:nvSpPr>
            <p:cNvPr id="11" name="TextBox 11"/>
            <p:cNvSpPr txBox="1"/>
            <p:nvPr/>
          </p:nvSpPr>
          <p:spPr>
            <a:xfrm>
              <a:off x="0" y="-47625"/>
              <a:ext cx="1647055" cy="1826138"/>
            </a:xfrm>
            <a:prstGeom prst="rect">
              <a:avLst/>
            </a:prstGeom>
          </p:spPr>
          <p:txBody>
            <a:bodyPr lIns="50800" tIns="50800" rIns="50800" bIns="50800" rtlCol="0" anchor="ctr"/>
            <a:lstStyle/>
            <a:p>
              <a:pPr>
                <a:lnSpc>
                  <a:spcPts val="3360"/>
                </a:lnSpc>
              </a:pPr>
              <a:endParaRPr/>
            </a:p>
          </p:txBody>
        </p:sp>
      </p:grpSp>
      <p:sp>
        <p:nvSpPr>
          <p:cNvPr id="12" name="TextBox 12"/>
          <p:cNvSpPr txBox="1"/>
          <p:nvPr/>
        </p:nvSpPr>
        <p:spPr>
          <a:xfrm>
            <a:off x="11692744" y="2259302"/>
            <a:ext cx="5600501" cy="5802846"/>
          </a:xfrm>
          <a:prstGeom prst="rect">
            <a:avLst/>
          </a:prstGeom>
        </p:spPr>
        <p:txBody>
          <a:bodyPr lIns="0" tIns="0" rIns="0" bIns="0" rtlCol="0" anchor="t">
            <a:spAutoFit/>
          </a:bodyPr>
          <a:lstStyle/>
          <a:p>
            <a:pPr marL="548709" lvl="1" indent="-274354">
              <a:lnSpc>
                <a:spcPts val="3558"/>
              </a:lnSpc>
              <a:buFont typeface="Arial"/>
              <a:buChar char="•"/>
            </a:pPr>
            <a:r>
              <a:rPr lang="en-US" sz="2541">
                <a:solidFill>
                  <a:srgbClr val="FFFFFF"/>
                </a:solidFill>
                <a:latin typeface="Signika"/>
              </a:rPr>
              <a:t>For a new user, </a:t>
            </a:r>
            <a:r>
              <a:rPr lang="en-US" sz="2541">
                <a:solidFill>
                  <a:srgbClr val="FFDE59"/>
                </a:solidFill>
                <a:latin typeface="Signika"/>
              </a:rPr>
              <a:t>Screen 9</a:t>
            </a:r>
            <a:r>
              <a:rPr lang="en-US" sz="2541">
                <a:solidFill>
                  <a:srgbClr val="FFFFFF"/>
                </a:solidFill>
                <a:latin typeface="Signika"/>
              </a:rPr>
              <a:t> appears when user decides to view status of each category in” Daily Allowance” dashboard.</a:t>
            </a:r>
          </a:p>
          <a:p>
            <a:pPr marL="1097418" lvl="2" indent="-365806">
              <a:lnSpc>
                <a:spcPts val="3558"/>
              </a:lnSpc>
              <a:buFont typeface="Arial"/>
              <a:buChar char="⚬"/>
            </a:pPr>
            <a:r>
              <a:rPr lang="en-US" sz="2541">
                <a:solidFill>
                  <a:srgbClr val="FFFFFF"/>
                </a:solidFill>
                <a:latin typeface="Signika"/>
              </a:rPr>
              <a:t>For existing user, this is Screen 2. User views the status of money spent on each category in the dashboard. </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10</a:t>
            </a:r>
            <a:r>
              <a:rPr lang="en-US" sz="2541">
                <a:solidFill>
                  <a:srgbClr val="FFFFFF"/>
                </a:solidFill>
                <a:latin typeface="Signika"/>
              </a:rPr>
              <a:t> appears when user decides to put an amount to each category in” Daily Allowance” dashboard.</a:t>
            </a:r>
          </a:p>
        </p:txBody>
      </p:sp>
      <p:sp>
        <p:nvSpPr>
          <p:cNvPr id="13" name="TextBox 13"/>
          <p:cNvSpPr txBox="1"/>
          <p:nvPr/>
        </p:nvSpPr>
        <p:spPr>
          <a:xfrm>
            <a:off x="15076284" y="9533361"/>
            <a:ext cx="3039963"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 Set Budget Plan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1461405" y="8277812"/>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3385" y="797196"/>
            <a:ext cx="3833959" cy="8229600"/>
          </a:xfrm>
          <a:custGeom>
            <a:avLst/>
            <a:gdLst/>
            <a:ahLst/>
            <a:cxnLst/>
            <a:rect l="l" t="t" r="r" b="b"/>
            <a:pathLst>
              <a:path w="3833959" h="8229600">
                <a:moveTo>
                  <a:pt x="0" y="0"/>
                </a:moveTo>
                <a:lnTo>
                  <a:pt x="3833959" y="0"/>
                </a:lnTo>
                <a:lnTo>
                  <a:pt x="3833959" y="8229600"/>
                </a:lnTo>
                <a:lnTo>
                  <a:pt x="0" y="8229600"/>
                </a:lnTo>
                <a:lnTo>
                  <a:pt x="0" y="0"/>
                </a:lnTo>
                <a:close/>
              </a:path>
            </a:pathLst>
          </a:custGeom>
          <a:blipFill>
            <a:blip r:embed="rId5"/>
            <a:stretch>
              <a:fillRect b="-29927"/>
            </a:stretch>
          </a:blipFill>
          <a:ln w="38100" cap="rnd">
            <a:solidFill>
              <a:srgbClr val="000000"/>
            </a:solidFill>
            <a:prstDash val="solid"/>
            <a:round/>
          </a:ln>
        </p:spPr>
      </p:sp>
      <p:sp>
        <p:nvSpPr>
          <p:cNvPr id="5" name="Freeform 5"/>
          <p:cNvSpPr/>
          <p:nvPr/>
        </p:nvSpPr>
        <p:spPr>
          <a:xfrm>
            <a:off x="4691594" y="797196"/>
            <a:ext cx="3719381" cy="8229600"/>
          </a:xfrm>
          <a:custGeom>
            <a:avLst/>
            <a:gdLst/>
            <a:ahLst/>
            <a:cxnLst/>
            <a:rect l="l" t="t" r="r" b="b"/>
            <a:pathLst>
              <a:path w="3719381" h="8229600">
                <a:moveTo>
                  <a:pt x="0" y="0"/>
                </a:moveTo>
                <a:lnTo>
                  <a:pt x="3719381" y="0"/>
                </a:lnTo>
                <a:lnTo>
                  <a:pt x="3719381" y="8229600"/>
                </a:lnTo>
                <a:lnTo>
                  <a:pt x="0" y="8229600"/>
                </a:lnTo>
                <a:lnTo>
                  <a:pt x="0" y="0"/>
                </a:lnTo>
                <a:close/>
              </a:path>
            </a:pathLst>
          </a:custGeom>
          <a:blipFill>
            <a:blip r:embed="rId6"/>
            <a:stretch>
              <a:fillRect b="-25002"/>
            </a:stretch>
          </a:blipFill>
          <a:ln w="38100" cap="rnd">
            <a:solidFill>
              <a:srgbClr val="000000"/>
            </a:solidFill>
            <a:prstDash val="solid"/>
            <a:round/>
          </a:ln>
        </p:spPr>
      </p:sp>
      <p:sp>
        <p:nvSpPr>
          <p:cNvPr id="6" name="Freeform 6"/>
          <p:cNvSpPr/>
          <p:nvPr/>
        </p:nvSpPr>
        <p:spPr>
          <a:xfrm>
            <a:off x="8725300" y="797196"/>
            <a:ext cx="3759666" cy="8229600"/>
          </a:xfrm>
          <a:custGeom>
            <a:avLst/>
            <a:gdLst/>
            <a:ahLst/>
            <a:cxnLst/>
            <a:rect l="l" t="t" r="r" b="b"/>
            <a:pathLst>
              <a:path w="3759666" h="8229600">
                <a:moveTo>
                  <a:pt x="0" y="0"/>
                </a:moveTo>
                <a:lnTo>
                  <a:pt x="3759666" y="0"/>
                </a:lnTo>
                <a:lnTo>
                  <a:pt x="3759666" y="8229600"/>
                </a:lnTo>
                <a:lnTo>
                  <a:pt x="0" y="8229600"/>
                </a:lnTo>
                <a:lnTo>
                  <a:pt x="0" y="0"/>
                </a:lnTo>
                <a:close/>
              </a:path>
            </a:pathLst>
          </a:custGeom>
          <a:blipFill>
            <a:blip r:embed="rId7"/>
            <a:stretch>
              <a:fillRect b="-27409"/>
            </a:stretch>
          </a:blipFill>
          <a:ln w="38100" cap="rnd">
            <a:solidFill>
              <a:srgbClr val="000000"/>
            </a:solidFill>
            <a:prstDash val="solid"/>
            <a:round/>
          </a:ln>
        </p:spPr>
      </p:sp>
      <p:sp>
        <p:nvSpPr>
          <p:cNvPr id="7" name="TextBox 7"/>
          <p:cNvSpPr txBox="1"/>
          <p:nvPr/>
        </p:nvSpPr>
        <p:spPr>
          <a:xfrm>
            <a:off x="1636275" y="9182100"/>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11</a:t>
            </a:r>
          </a:p>
        </p:txBody>
      </p:sp>
      <p:sp>
        <p:nvSpPr>
          <p:cNvPr id="8" name="TextBox 8"/>
          <p:cNvSpPr txBox="1"/>
          <p:nvPr/>
        </p:nvSpPr>
        <p:spPr>
          <a:xfrm>
            <a:off x="5633809" y="9182100"/>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12</a:t>
            </a:r>
          </a:p>
        </p:txBody>
      </p:sp>
      <p:sp>
        <p:nvSpPr>
          <p:cNvPr id="9" name="TextBox 9"/>
          <p:cNvSpPr txBox="1"/>
          <p:nvPr/>
        </p:nvSpPr>
        <p:spPr>
          <a:xfrm>
            <a:off x="9687657" y="9182100"/>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13</a:t>
            </a:r>
          </a:p>
        </p:txBody>
      </p:sp>
      <p:sp>
        <p:nvSpPr>
          <p:cNvPr id="10" name="Freeform 10"/>
          <p:cNvSpPr/>
          <p:nvPr/>
        </p:nvSpPr>
        <p:spPr>
          <a:xfrm>
            <a:off x="8116461" y="9342006"/>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3767117" y="9342006"/>
            <a:ext cx="1220452" cy="346303"/>
          </a:xfrm>
          <a:custGeom>
            <a:avLst/>
            <a:gdLst/>
            <a:ahLst/>
            <a:cxnLst/>
            <a:rect l="l" t="t" r="r" b="b"/>
            <a:pathLst>
              <a:path w="1220452" h="346303">
                <a:moveTo>
                  <a:pt x="0" y="0"/>
                </a:moveTo>
                <a:lnTo>
                  <a:pt x="1220453" y="0"/>
                </a:lnTo>
                <a:lnTo>
                  <a:pt x="1220453" y="346303"/>
                </a:lnTo>
                <a:lnTo>
                  <a:pt x="0" y="3463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12799291" y="797196"/>
            <a:ext cx="5113598" cy="8974819"/>
            <a:chOff x="0" y="0"/>
            <a:chExt cx="1346791" cy="2363738"/>
          </a:xfrm>
        </p:grpSpPr>
        <p:sp>
          <p:nvSpPr>
            <p:cNvPr id="13" name="Freeform 13"/>
            <p:cNvSpPr/>
            <p:nvPr/>
          </p:nvSpPr>
          <p:spPr>
            <a:xfrm>
              <a:off x="0" y="0"/>
              <a:ext cx="1346791" cy="2363738"/>
            </a:xfrm>
            <a:custGeom>
              <a:avLst/>
              <a:gdLst/>
              <a:ahLst/>
              <a:cxnLst/>
              <a:rect l="l" t="t" r="r" b="b"/>
              <a:pathLst>
                <a:path w="1346791" h="2363738">
                  <a:moveTo>
                    <a:pt x="77213" y="0"/>
                  </a:moveTo>
                  <a:lnTo>
                    <a:pt x="1269578" y="0"/>
                  </a:lnTo>
                  <a:cubicBezTo>
                    <a:pt x="1312222" y="0"/>
                    <a:pt x="1346791" y="34570"/>
                    <a:pt x="1346791" y="77213"/>
                  </a:cubicBezTo>
                  <a:lnTo>
                    <a:pt x="1346791" y="2286525"/>
                  </a:lnTo>
                  <a:cubicBezTo>
                    <a:pt x="1346791" y="2329169"/>
                    <a:pt x="1312222" y="2363738"/>
                    <a:pt x="1269578" y="2363738"/>
                  </a:cubicBezTo>
                  <a:lnTo>
                    <a:pt x="77213" y="2363738"/>
                  </a:lnTo>
                  <a:cubicBezTo>
                    <a:pt x="34570" y="2363738"/>
                    <a:pt x="0" y="2329169"/>
                    <a:pt x="0" y="2286525"/>
                  </a:cubicBezTo>
                  <a:lnTo>
                    <a:pt x="0" y="77213"/>
                  </a:lnTo>
                  <a:cubicBezTo>
                    <a:pt x="0" y="34570"/>
                    <a:pt x="34570" y="0"/>
                    <a:pt x="77213" y="0"/>
                  </a:cubicBezTo>
                  <a:close/>
                </a:path>
              </a:pathLst>
            </a:custGeom>
            <a:solidFill>
              <a:srgbClr val="045174">
                <a:alpha val="51765"/>
              </a:srgbClr>
            </a:solidFill>
          </p:spPr>
        </p:sp>
        <p:sp>
          <p:nvSpPr>
            <p:cNvPr id="14" name="TextBox 14"/>
            <p:cNvSpPr txBox="1"/>
            <p:nvPr/>
          </p:nvSpPr>
          <p:spPr>
            <a:xfrm>
              <a:off x="0" y="-47625"/>
              <a:ext cx="1346791" cy="2411363"/>
            </a:xfrm>
            <a:prstGeom prst="rect">
              <a:avLst/>
            </a:prstGeom>
          </p:spPr>
          <p:txBody>
            <a:bodyPr lIns="50800" tIns="50800" rIns="50800" bIns="50800" rtlCol="0" anchor="ctr"/>
            <a:lstStyle/>
            <a:p>
              <a:pPr>
                <a:lnSpc>
                  <a:spcPts val="3360"/>
                </a:lnSpc>
              </a:pPr>
              <a:endParaRPr/>
            </a:p>
          </p:txBody>
        </p:sp>
      </p:grpSp>
      <p:sp>
        <p:nvSpPr>
          <p:cNvPr id="15" name="TextBox 15"/>
          <p:cNvSpPr txBox="1"/>
          <p:nvPr/>
        </p:nvSpPr>
        <p:spPr>
          <a:xfrm>
            <a:off x="12799291" y="981075"/>
            <a:ext cx="4949082" cy="8488896"/>
          </a:xfrm>
          <a:prstGeom prst="rect">
            <a:avLst/>
          </a:prstGeom>
        </p:spPr>
        <p:txBody>
          <a:bodyPr lIns="0" tIns="0" rIns="0" bIns="0" rtlCol="0" anchor="t">
            <a:spAutoFit/>
          </a:bodyPr>
          <a:lstStyle/>
          <a:p>
            <a:pPr marL="548709" lvl="1" indent="-274354">
              <a:lnSpc>
                <a:spcPts val="3558"/>
              </a:lnSpc>
              <a:buFont typeface="Arial"/>
              <a:buChar char="•"/>
            </a:pPr>
            <a:r>
              <a:rPr lang="en-US" sz="2541">
                <a:solidFill>
                  <a:srgbClr val="FFDE59"/>
                </a:solidFill>
                <a:latin typeface="Signika"/>
              </a:rPr>
              <a:t>Screen 11</a:t>
            </a:r>
            <a:r>
              <a:rPr lang="en-US" sz="2541">
                <a:solidFill>
                  <a:srgbClr val="FFFFFF"/>
                </a:solidFill>
                <a:latin typeface="Signika"/>
              </a:rPr>
              <a:t> appears when the user clicks “Add Card/Bank Account option” of Screen 2.    It contains Current Amount in the bank, target Savings according to user, and the Message Sender’s name of the Banking App for BudgetBuddy to track ongoing and outgoing transactions.</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DE59"/>
                </a:solidFill>
                <a:latin typeface="Signika"/>
              </a:rPr>
              <a:t>Screen 12</a:t>
            </a:r>
            <a:r>
              <a:rPr lang="en-US" sz="2541">
                <a:solidFill>
                  <a:srgbClr val="FFFFFF"/>
                </a:solidFill>
                <a:latin typeface="Signika"/>
              </a:rPr>
              <a:t> appears when user decides to fill each category of Screen 11.</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FFFF"/>
                </a:solidFill>
                <a:latin typeface="Signika"/>
              </a:rPr>
              <a:t>In </a:t>
            </a:r>
            <a:r>
              <a:rPr lang="en-US" sz="2541">
                <a:solidFill>
                  <a:srgbClr val="FFDE59"/>
                </a:solidFill>
                <a:latin typeface="Signika"/>
              </a:rPr>
              <a:t>Screen</a:t>
            </a:r>
            <a:r>
              <a:rPr lang="en-US" sz="2541">
                <a:solidFill>
                  <a:srgbClr val="FFFFFF"/>
                </a:solidFill>
                <a:latin typeface="Signika"/>
              </a:rPr>
              <a:t> </a:t>
            </a:r>
            <a:r>
              <a:rPr lang="en-US" sz="2541">
                <a:solidFill>
                  <a:srgbClr val="FFDE59"/>
                </a:solidFill>
                <a:latin typeface="Signika"/>
              </a:rPr>
              <a:t>13</a:t>
            </a:r>
            <a:r>
              <a:rPr lang="en-US" sz="2541">
                <a:solidFill>
                  <a:srgbClr val="FFFFFF"/>
                </a:solidFill>
                <a:latin typeface="Signika"/>
              </a:rPr>
              <a:t>, a confirmation notification will be sent after the app detect the sender from Messages.</a:t>
            </a:r>
          </a:p>
        </p:txBody>
      </p:sp>
      <p:sp>
        <p:nvSpPr>
          <p:cNvPr id="16" name="TextBox 16"/>
          <p:cNvSpPr txBox="1"/>
          <p:nvPr/>
        </p:nvSpPr>
        <p:spPr>
          <a:xfrm>
            <a:off x="13260296" y="82413"/>
            <a:ext cx="5027704"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Add Card/Bank Account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42764" y="627231"/>
            <a:ext cx="3906581" cy="8631069"/>
          </a:xfrm>
          <a:custGeom>
            <a:avLst/>
            <a:gdLst/>
            <a:ahLst/>
            <a:cxnLst/>
            <a:rect l="l" t="t" r="r" b="b"/>
            <a:pathLst>
              <a:path w="3906581" h="8631069">
                <a:moveTo>
                  <a:pt x="0" y="0"/>
                </a:moveTo>
                <a:lnTo>
                  <a:pt x="3906581" y="0"/>
                </a:lnTo>
                <a:lnTo>
                  <a:pt x="3906581" y="8631069"/>
                </a:lnTo>
                <a:lnTo>
                  <a:pt x="0" y="8631069"/>
                </a:lnTo>
                <a:lnTo>
                  <a:pt x="0" y="0"/>
                </a:lnTo>
                <a:close/>
              </a:path>
            </a:pathLst>
          </a:custGeom>
          <a:blipFill>
            <a:blip r:embed="rId5"/>
            <a:stretch>
              <a:fillRect/>
            </a:stretch>
          </a:blipFill>
          <a:ln w="38100" cap="rnd">
            <a:solidFill>
              <a:srgbClr val="000000"/>
            </a:solidFill>
            <a:prstDash val="solid"/>
            <a:round/>
          </a:ln>
        </p:spPr>
      </p:sp>
      <p:sp>
        <p:nvSpPr>
          <p:cNvPr id="5" name="Freeform 5"/>
          <p:cNvSpPr/>
          <p:nvPr/>
        </p:nvSpPr>
        <p:spPr>
          <a:xfrm>
            <a:off x="6679105" y="627231"/>
            <a:ext cx="4076167" cy="8631069"/>
          </a:xfrm>
          <a:custGeom>
            <a:avLst/>
            <a:gdLst/>
            <a:ahLst/>
            <a:cxnLst/>
            <a:rect l="l" t="t" r="r" b="b"/>
            <a:pathLst>
              <a:path w="4076167" h="8631069">
                <a:moveTo>
                  <a:pt x="0" y="0"/>
                </a:moveTo>
                <a:lnTo>
                  <a:pt x="4076167" y="0"/>
                </a:lnTo>
                <a:lnTo>
                  <a:pt x="4076167" y="8631069"/>
                </a:lnTo>
                <a:lnTo>
                  <a:pt x="0" y="8631069"/>
                </a:lnTo>
                <a:lnTo>
                  <a:pt x="0" y="0"/>
                </a:lnTo>
                <a:close/>
              </a:path>
            </a:pathLst>
          </a:custGeom>
          <a:blipFill>
            <a:blip r:embed="rId6"/>
            <a:stretch>
              <a:fillRect b="-19772"/>
            </a:stretch>
          </a:blipFill>
          <a:ln w="38100" cap="rnd">
            <a:solidFill>
              <a:srgbClr val="000000"/>
            </a:solidFill>
            <a:prstDash val="solid"/>
            <a:round/>
          </a:ln>
        </p:spPr>
      </p:sp>
      <p:sp>
        <p:nvSpPr>
          <p:cNvPr id="6" name="TextBox 6"/>
          <p:cNvSpPr txBox="1"/>
          <p:nvPr/>
        </p:nvSpPr>
        <p:spPr>
          <a:xfrm>
            <a:off x="2278579" y="9314026"/>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14</a:t>
            </a:r>
          </a:p>
        </p:txBody>
      </p:sp>
      <p:sp>
        <p:nvSpPr>
          <p:cNvPr id="7" name="TextBox 7"/>
          <p:cNvSpPr txBox="1"/>
          <p:nvPr/>
        </p:nvSpPr>
        <p:spPr>
          <a:xfrm>
            <a:off x="7808541" y="9314026"/>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15</a:t>
            </a:r>
          </a:p>
        </p:txBody>
      </p:sp>
      <p:sp>
        <p:nvSpPr>
          <p:cNvPr id="8" name="Freeform 8"/>
          <p:cNvSpPr/>
          <p:nvPr/>
        </p:nvSpPr>
        <p:spPr>
          <a:xfrm>
            <a:off x="5306253" y="5384229"/>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11170191" y="2279085"/>
            <a:ext cx="6360395" cy="6061305"/>
            <a:chOff x="0" y="0"/>
            <a:chExt cx="1675166" cy="1596393"/>
          </a:xfrm>
        </p:grpSpPr>
        <p:sp>
          <p:nvSpPr>
            <p:cNvPr id="10" name="Freeform 10"/>
            <p:cNvSpPr/>
            <p:nvPr/>
          </p:nvSpPr>
          <p:spPr>
            <a:xfrm>
              <a:off x="0" y="0"/>
              <a:ext cx="1675166" cy="1596393"/>
            </a:xfrm>
            <a:custGeom>
              <a:avLst/>
              <a:gdLst/>
              <a:ahLst/>
              <a:cxnLst/>
              <a:rect l="l" t="t" r="r" b="b"/>
              <a:pathLst>
                <a:path w="1675166" h="1596393">
                  <a:moveTo>
                    <a:pt x="62078" y="0"/>
                  </a:moveTo>
                  <a:lnTo>
                    <a:pt x="1613088" y="0"/>
                  </a:lnTo>
                  <a:cubicBezTo>
                    <a:pt x="1629552" y="0"/>
                    <a:pt x="1645342" y="6540"/>
                    <a:pt x="1656984" y="18182"/>
                  </a:cubicBezTo>
                  <a:cubicBezTo>
                    <a:pt x="1668625" y="29824"/>
                    <a:pt x="1675166" y="45614"/>
                    <a:pt x="1675166" y="62078"/>
                  </a:cubicBezTo>
                  <a:lnTo>
                    <a:pt x="1675166" y="1534315"/>
                  </a:lnTo>
                  <a:cubicBezTo>
                    <a:pt x="1675166" y="1550779"/>
                    <a:pt x="1668625" y="1566569"/>
                    <a:pt x="1656984" y="1578211"/>
                  </a:cubicBezTo>
                  <a:cubicBezTo>
                    <a:pt x="1645342" y="1589853"/>
                    <a:pt x="1629552" y="1596393"/>
                    <a:pt x="1613088" y="1596393"/>
                  </a:cubicBezTo>
                  <a:lnTo>
                    <a:pt x="62078" y="1596393"/>
                  </a:lnTo>
                  <a:cubicBezTo>
                    <a:pt x="45614" y="1596393"/>
                    <a:pt x="29824" y="1589853"/>
                    <a:pt x="18182" y="1578211"/>
                  </a:cubicBezTo>
                  <a:cubicBezTo>
                    <a:pt x="6540" y="1566569"/>
                    <a:pt x="0" y="1550779"/>
                    <a:pt x="0" y="1534315"/>
                  </a:cubicBezTo>
                  <a:lnTo>
                    <a:pt x="0" y="62078"/>
                  </a:lnTo>
                  <a:cubicBezTo>
                    <a:pt x="0" y="45614"/>
                    <a:pt x="6540" y="29824"/>
                    <a:pt x="18182" y="18182"/>
                  </a:cubicBezTo>
                  <a:cubicBezTo>
                    <a:pt x="29824" y="6540"/>
                    <a:pt x="45614" y="0"/>
                    <a:pt x="62078" y="0"/>
                  </a:cubicBezTo>
                  <a:close/>
                </a:path>
              </a:pathLst>
            </a:custGeom>
            <a:solidFill>
              <a:srgbClr val="045174">
                <a:alpha val="51765"/>
              </a:srgbClr>
            </a:solidFill>
          </p:spPr>
        </p:sp>
        <p:sp>
          <p:nvSpPr>
            <p:cNvPr id="11" name="TextBox 11"/>
            <p:cNvSpPr txBox="1"/>
            <p:nvPr/>
          </p:nvSpPr>
          <p:spPr>
            <a:xfrm>
              <a:off x="0" y="-47625"/>
              <a:ext cx="1675166" cy="1644018"/>
            </a:xfrm>
            <a:prstGeom prst="rect">
              <a:avLst/>
            </a:prstGeom>
          </p:spPr>
          <p:txBody>
            <a:bodyPr lIns="50800" tIns="50800" rIns="50800" bIns="50800" rtlCol="0" anchor="ctr"/>
            <a:lstStyle/>
            <a:p>
              <a:pPr>
                <a:lnSpc>
                  <a:spcPts val="3360"/>
                </a:lnSpc>
              </a:pPr>
              <a:endParaRPr/>
            </a:p>
          </p:txBody>
        </p:sp>
      </p:grpSp>
      <p:sp>
        <p:nvSpPr>
          <p:cNvPr id="12" name="TextBox 12"/>
          <p:cNvSpPr txBox="1"/>
          <p:nvPr/>
        </p:nvSpPr>
        <p:spPr>
          <a:xfrm>
            <a:off x="11517659" y="2682831"/>
            <a:ext cx="5741641" cy="5355171"/>
          </a:xfrm>
          <a:prstGeom prst="rect">
            <a:avLst/>
          </a:prstGeom>
        </p:spPr>
        <p:txBody>
          <a:bodyPr lIns="0" tIns="0" rIns="0" bIns="0" rtlCol="0" anchor="t">
            <a:spAutoFit/>
          </a:bodyPr>
          <a:lstStyle/>
          <a:p>
            <a:pPr marL="548709" lvl="1" indent="-274354">
              <a:lnSpc>
                <a:spcPts val="3558"/>
              </a:lnSpc>
              <a:buFont typeface="Arial"/>
              <a:buChar char="•"/>
            </a:pPr>
            <a:r>
              <a:rPr lang="en-US" sz="2541">
                <a:solidFill>
                  <a:srgbClr val="FFDE59"/>
                </a:solidFill>
                <a:latin typeface="Signika"/>
              </a:rPr>
              <a:t>Screen 14 </a:t>
            </a:r>
            <a:r>
              <a:rPr lang="en-US" sz="2541">
                <a:solidFill>
                  <a:srgbClr val="FFFFFF"/>
                </a:solidFill>
                <a:latin typeface="Signika"/>
              </a:rPr>
              <a:t>appears when the user clicks “OPPO Wallet” option of Screen 2. User enters the respective card number, CVV and min amount of RM 20 in OPPO Wallet to make it eligible.</a:t>
            </a:r>
          </a:p>
          <a:p>
            <a:pPr>
              <a:lnSpc>
                <a:spcPts val="3558"/>
              </a:lnSpc>
            </a:pPr>
            <a:endParaRPr lang="en-US" sz="2541">
              <a:solidFill>
                <a:srgbClr val="FFFFFF"/>
              </a:solidFill>
              <a:latin typeface="Signika"/>
            </a:endParaRPr>
          </a:p>
          <a:p>
            <a:pPr marL="548709" lvl="1" indent="-274354">
              <a:lnSpc>
                <a:spcPts val="3558"/>
              </a:lnSpc>
              <a:buFont typeface="Arial"/>
              <a:buChar char="•"/>
            </a:pPr>
            <a:r>
              <a:rPr lang="en-US" sz="2541">
                <a:solidFill>
                  <a:srgbClr val="FFFFFF"/>
                </a:solidFill>
                <a:latin typeface="Signika"/>
              </a:rPr>
              <a:t>In</a:t>
            </a:r>
            <a:r>
              <a:rPr lang="en-US" sz="2541">
                <a:solidFill>
                  <a:srgbClr val="FFDE59"/>
                </a:solidFill>
                <a:latin typeface="Signika"/>
              </a:rPr>
              <a:t> Screen 15</a:t>
            </a:r>
            <a:r>
              <a:rPr lang="en-US" sz="2541">
                <a:solidFill>
                  <a:srgbClr val="FFFFFF"/>
                </a:solidFill>
                <a:latin typeface="Signika"/>
              </a:rPr>
              <a:t>, a confirmation notification will be sent after the app adds the card after the details have been inputted.</a:t>
            </a:r>
          </a:p>
          <a:p>
            <a:pPr>
              <a:lnSpc>
                <a:spcPts val="3558"/>
              </a:lnSpc>
            </a:pPr>
            <a:endParaRPr lang="en-US" sz="2541">
              <a:solidFill>
                <a:srgbClr val="FFFFFF"/>
              </a:solidFill>
              <a:latin typeface="Signika"/>
            </a:endParaRPr>
          </a:p>
        </p:txBody>
      </p:sp>
      <p:sp>
        <p:nvSpPr>
          <p:cNvPr id="13" name="TextBox 13"/>
          <p:cNvSpPr txBox="1"/>
          <p:nvPr/>
        </p:nvSpPr>
        <p:spPr>
          <a:xfrm>
            <a:off x="13058853" y="9570883"/>
            <a:ext cx="5027704" cy="589915"/>
          </a:xfrm>
          <a:prstGeom prst="rect">
            <a:avLst/>
          </a:prstGeom>
        </p:spPr>
        <p:txBody>
          <a:bodyPr lIns="0" tIns="0" rIns="0" bIns="0" rtlCol="0" anchor="t">
            <a:spAutoFit/>
          </a:bodyPr>
          <a:lstStyle/>
          <a:p>
            <a:pPr algn="r">
              <a:lnSpc>
                <a:spcPts val="4759"/>
              </a:lnSpc>
              <a:spcBef>
                <a:spcPct val="0"/>
              </a:spcBef>
            </a:pPr>
            <a:r>
              <a:rPr lang="en-US" sz="3399">
                <a:solidFill>
                  <a:srgbClr val="FFFFFF"/>
                </a:solidFill>
                <a:latin typeface="Signika"/>
              </a:rPr>
              <a:t>OPPO Wallet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0" y="4415456"/>
            <a:ext cx="19339560" cy="7058939"/>
          </a:xfrm>
          <a:custGeom>
            <a:avLst/>
            <a:gdLst/>
            <a:ahLst/>
            <a:cxnLst/>
            <a:rect l="l" t="t" r="r" b="b"/>
            <a:pathLst>
              <a:path w="19339560" h="7058939">
                <a:moveTo>
                  <a:pt x="0" y="0"/>
                </a:moveTo>
                <a:lnTo>
                  <a:pt x="19339560" y="0"/>
                </a:lnTo>
                <a:lnTo>
                  <a:pt x="19339560" y="7058939"/>
                </a:lnTo>
                <a:lnTo>
                  <a:pt x="0" y="7058939"/>
                </a:lnTo>
                <a:lnTo>
                  <a:pt x="0" y="0"/>
                </a:lnTo>
                <a:close/>
              </a:path>
            </a:pathLst>
          </a:custGeom>
          <a:blipFill>
            <a:blip r:embed="rId2">
              <a:alphaModFix amt="80000"/>
            </a:blip>
            <a:stretch>
              <a:fillRect/>
            </a:stretch>
          </a:blipFill>
        </p:spPr>
      </p:sp>
      <p:sp>
        <p:nvSpPr>
          <p:cNvPr id="3" name="Freeform 3"/>
          <p:cNvSpPr/>
          <p:nvPr/>
        </p:nvSpPr>
        <p:spPr>
          <a:xfrm>
            <a:off x="17002668" y="-881712"/>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13306" y="541782"/>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a:grpSpLocks noChangeAspect="1"/>
          </p:cNvGrpSpPr>
          <p:nvPr/>
        </p:nvGrpSpPr>
        <p:grpSpPr>
          <a:xfrm>
            <a:off x="1736867" y="2087156"/>
            <a:ext cx="2345325" cy="2345325"/>
            <a:chOff x="0" y="0"/>
            <a:chExt cx="6350000" cy="6350000"/>
          </a:xfrm>
        </p:grpSpPr>
        <p:sp>
          <p:nvSpPr>
            <p:cNvPr id="6" name="Freeform 6"/>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5"/>
              <a:stretch>
                <a:fillRect l="-11905" t="-21221" r="-8712" b="-39101"/>
              </a:stretch>
            </a:blipFill>
          </p:spPr>
        </p:sp>
      </p:grpSp>
      <p:sp>
        <p:nvSpPr>
          <p:cNvPr id="7" name="Freeform 7"/>
          <p:cNvSpPr/>
          <p:nvPr/>
        </p:nvSpPr>
        <p:spPr>
          <a:xfrm rot="-1762197">
            <a:off x="13275503" y="92077"/>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6">
              <a:alphaModFix amt="60000"/>
              <a:extLst>
                <a:ext uri="{96DAC541-7B7A-43D3-8B79-37D633B846F1}">
                  <asvg:svgBlip xmlns:asvg="http://schemas.microsoft.com/office/drawing/2016/SVG/main" r:embed="rId7"/>
                </a:ext>
              </a:extLst>
            </a:blip>
            <a:stretch>
              <a:fillRect/>
            </a:stretch>
          </a:blipFill>
        </p:spPr>
      </p:sp>
      <p:sp>
        <p:nvSpPr>
          <p:cNvPr id="8" name="Freeform 8"/>
          <p:cNvSpPr/>
          <p:nvPr/>
        </p:nvSpPr>
        <p:spPr>
          <a:xfrm>
            <a:off x="713306" y="7746829"/>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5709434" y="773679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a:grpSpLocks noChangeAspect="1"/>
          </p:cNvGrpSpPr>
          <p:nvPr/>
        </p:nvGrpSpPr>
        <p:grpSpPr>
          <a:xfrm>
            <a:off x="5511228" y="7519859"/>
            <a:ext cx="2345325" cy="2345325"/>
            <a:chOff x="0" y="0"/>
            <a:chExt cx="6350000" cy="6350000"/>
          </a:xfrm>
        </p:grpSpPr>
        <p:sp>
          <p:nvSpPr>
            <p:cNvPr id="11" name="Freeform 11"/>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0"/>
              <a:stretch>
                <a:fillRect l="-13096" t="-32172" r="-25905" b="-76412"/>
              </a:stretch>
            </a:blipFill>
          </p:spPr>
        </p:sp>
      </p:grpSp>
      <p:sp>
        <p:nvSpPr>
          <p:cNvPr id="12" name="Freeform 12"/>
          <p:cNvSpPr/>
          <p:nvPr/>
        </p:nvSpPr>
        <p:spPr>
          <a:xfrm rot="-3107344">
            <a:off x="15772461" y="4152121"/>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a:grpSpLocks noChangeAspect="1"/>
          </p:cNvGrpSpPr>
          <p:nvPr/>
        </p:nvGrpSpPr>
        <p:grpSpPr>
          <a:xfrm>
            <a:off x="9185956" y="2017537"/>
            <a:ext cx="2345325" cy="2345325"/>
            <a:chOff x="0" y="0"/>
            <a:chExt cx="6350000" cy="6350000"/>
          </a:xfrm>
        </p:grpSpPr>
        <p:sp>
          <p:nvSpPr>
            <p:cNvPr id="14" name="Freeform 14"/>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3"/>
              <a:stretch>
                <a:fillRect b="-33333"/>
              </a:stretch>
            </a:blipFill>
          </p:spPr>
        </p:sp>
      </p:grpSp>
      <p:grpSp>
        <p:nvGrpSpPr>
          <p:cNvPr id="15" name="Group 15"/>
          <p:cNvGrpSpPr>
            <a:grpSpLocks noChangeAspect="1"/>
          </p:cNvGrpSpPr>
          <p:nvPr/>
        </p:nvGrpSpPr>
        <p:grpSpPr>
          <a:xfrm>
            <a:off x="9185956" y="4915729"/>
            <a:ext cx="2345325" cy="2345325"/>
            <a:chOff x="0" y="0"/>
            <a:chExt cx="6350000" cy="6350000"/>
          </a:xfrm>
        </p:grpSpPr>
        <p:sp>
          <p:nvSpPr>
            <p:cNvPr id="16" name="Freeform 16"/>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4"/>
              <a:stretch>
                <a:fillRect l="-30955" t="-64290" r="-36908" b="-59528"/>
              </a:stretch>
            </a:blipFill>
          </p:spPr>
        </p:sp>
      </p:grpSp>
      <p:grpSp>
        <p:nvGrpSpPr>
          <p:cNvPr id="17" name="Group 17"/>
          <p:cNvGrpSpPr>
            <a:grpSpLocks noChangeAspect="1"/>
          </p:cNvGrpSpPr>
          <p:nvPr/>
        </p:nvGrpSpPr>
        <p:grpSpPr>
          <a:xfrm>
            <a:off x="1736867" y="4915729"/>
            <a:ext cx="2345325" cy="2345325"/>
            <a:chOff x="0" y="0"/>
            <a:chExt cx="6350000" cy="6350000"/>
          </a:xfrm>
        </p:grpSpPr>
        <p:sp>
          <p:nvSpPr>
            <p:cNvPr id="18" name="Freeform 18"/>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15"/>
              <a:stretch>
                <a:fillRect t="-38888" b="-38888"/>
              </a:stretch>
            </a:blipFill>
          </p:spPr>
        </p:sp>
      </p:grpSp>
      <p:sp>
        <p:nvSpPr>
          <p:cNvPr id="19" name="TextBox 19"/>
          <p:cNvSpPr txBox="1"/>
          <p:nvPr/>
        </p:nvSpPr>
        <p:spPr>
          <a:xfrm>
            <a:off x="4453333" y="608457"/>
            <a:ext cx="9381333" cy="907161"/>
          </a:xfrm>
          <a:prstGeom prst="rect">
            <a:avLst/>
          </a:prstGeom>
        </p:spPr>
        <p:txBody>
          <a:bodyPr lIns="0" tIns="0" rIns="0" bIns="0" rtlCol="0" anchor="t">
            <a:spAutoFit/>
          </a:bodyPr>
          <a:lstStyle/>
          <a:p>
            <a:pPr algn="ctr">
              <a:lnSpc>
                <a:spcPts val="6911"/>
              </a:lnSpc>
            </a:pPr>
            <a:r>
              <a:rPr lang="en-US" sz="6399">
                <a:solidFill>
                  <a:srgbClr val="FFFFFF"/>
                </a:solidFill>
                <a:latin typeface="Signika Bold"/>
              </a:rPr>
              <a:t>TEAM INTRODUCTION</a:t>
            </a:r>
          </a:p>
        </p:txBody>
      </p:sp>
      <p:sp>
        <p:nvSpPr>
          <p:cNvPr id="20" name="TextBox 20"/>
          <p:cNvSpPr txBox="1"/>
          <p:nvPr/>
        </p:nvSpPr>
        <p:spPr>
          <a:xfrm>
            <a:off x="4406435" y="2234251"/>
            <a:ext cx="3947716" cy="2049380"/>
          </a:xfrm>
          <a:prstGeom prst="rect">
            <a:avLst/>
          </a:prstGeom>
        </p:spPr>
        <p:txBody>
          <a:bodyPr lIns="0" tIns="0" rIns="0" bIns="0" rtlCol="0" anchor="t">
            <a:spAutoFit/>
          </a:bodyPr>
          <a:lstStyle/>
          <a:p>
            <a:pPr>
              <a:lnSpc>
                <a:spcPts val="3389"/>
              </a:lnSpc>
            </a:pPr>
            <a:r>
              <a:rPr lang="en-US" sz="2421">
                <a:solidFill>
                  <a:srgbClr val="FFFFFF"/>
                </a:solidFill>
                <a:latin typeface="Mina Bold"/>
              </a:rPr>
              <a:t>Abdullah Nafis</a:t>
            </a:r>
          </a:p>
          <a:p>
            <a:pPr>
              <a:lnSpc>
                <a:spcPts val="2644"/>
              </a:lnSpc>
            </a:pPr>
            <a:r>
              <a:rPr lang="en-US" sz="1888">
                <a:solidFill>
                  <a:srgbClr val="FFFFFF"/>
                </a:solidFill>
                <a:latin typeface="Mina"/>
              </a:rPr>
              <a:t>3rd Year | BSc in Computer Science </a:t>
            </a:r>
          </a:p>
          <a:p>
            <a:pPr>
              <a:lnSpc>
                <a:spcPts val="2644"/>
              </a:lnSpc>
            </a:pPr>
            <a:r>
              <a:rPr lang="en-US" sz="1888">
                <a:solidFill>
                  <a:srgbClr val="FFFFFF"/>
                </a:solidFill>
                <a:latin typeface="Mina"/>
              </a:rPr>
              <a:t>(Graphics &amp; Multimedia Software)</a:t>
            </a:r>
          </a:p>
          <a:p>
            <a:pPr>
              <a:lnSpc>
                <a:spcPts val="2644"/>
              </a:lnSpc>
            </a:pPr>
            <a:r>
              <a:rPr lang="en-US" sz="1888">
                <a:solidFill>
                  <a:srgbClr val="FFFFFF"/>
                </a:solidFill>
                <a:latin typeface="Mina"/>
              </a:rPr>
              <a:t>Universiti Teknologi Malaysia</a:t>
            </a:r>
          </a:p>
          <a:p>
            <a:pPr>
              <a:lnSpc>
                <a:spcPts val="2644"/>
              </a:lnSpc>
            </a:pPr>
            <a:r>
              <a:rPr lang="en-US" sz="1888" u="sng">
                <a:solidFill>
                  <a:srgbClr val="FFFFFF"/>
                </a:solidFill>
                <a:latin typeface="Mina"/>
                <a:hlinkClick r:id="rId16" tooltip="mailto:nafis20@graduate.utm.my"/>
              </a:rPr>
              <a:t>nafis20@graduate.utm.my</a:t>
            </a:r>
          </a:p>
          <a:p>
            <a:pPr>
              <a:lnSpc>
                <a:spcPts val="2644"/>
              </a:lnSpc>
            </a:pPr>
            <a:endParaRPr lang="en-US" sz="1888" u="sng">
              <a:solidFill>
                <a:srgbClr val="FFFFFF"/>
              </a:solidFill>
              <a:latin typeface="Mina"/>
              <a:hlinkClick r:id="rId16" tooltip="mailto:nafis20@graduate.utm.my"/>
            </a:endParaRPr>
          </a:p>
        </p:txBody>
      </p:sp>
      <p:sp>
        <p:nvSpPr>
          <p:cNvPr id="21" name="TextBox 21"/>
          <p:cNvSpPr txBox="1"/>
          <p:nvPr/>
        </p:nvSpPr>
        <p:spPr>
          <a:xfrm>
            <a:off x="12023773" y="2323806"/>
            <a:ext cx="5093090" cy="1685161"/>
          </a:xfrm>
          <a:prstGeom prst="rect">
            <a:avLst/>
          </a:prstGeom>
        </p:spPr>
        <p:txBody>
          <a:bodyPr lIns="0" tIns="0" rIns="0" bIns="0" rtlCol="0" anchor="t">
            <a:spAutoFit/>
          </a:bodyPr>
          <a:lstStyle/>
          <a:p>
            <a:pPr>
              <a:lnSpc>
                <a:spcPts val="3300"/>
              </a:lnSpc>
            </a:pPr>
            <a:r>
              <a:rPr lang="en-US" sz="2357">
                <a:solidFill>
                  <a:srgbClr val="FFFFFF"/>
                </a:solidFill>
                <a:latin typeface="Mina Bold"/>
              </a:rPr>
              <a:t>Maria Taskin Aumanee</a:t>
            </a:r>
          </a:p>
          <a:p>
            <a:pPr>
              <a:lnSpc>
                <a:spcPts val="2574"/>
              </a:lnSpc>
            </a:pPr>
            <a:r>
              <a:rPr lang="en-US" sz="1839">
                <a:solidFill>
                  <a:srgbClr val="FFFFFF"/>
                </a:solidFill>
                <a:latin typeface="Mina"/>
              </a:rPr>
              <a:t>3rd Year | BSc in Computer Science </a:t>
            </a:r>
          </a:p>
          <a:p>
            <a:pPr>
              <a:lnSpc>
                <a:spcPts val="2574"/>
              </a:lnSpc>
            </a:pPr>
            <a:r>
              <a:rPr lang="en-US" sz="1839">
                <a:solidFill>
                  <a:srgbClr val="FFFFFF"/>
                </a:solidFill>
                <a:latin typeface="Mina"/>
              </a:rPr>
              <a:t>(Software Engineering)</a:t>
            </a:r>
          </a:p>
          <a:p>
            <a:pPr>
              <a:lnSpc>
                <a:spcPts val="2574"/>
              </a:lnSpc>
            </a:pPr>
            <a:r>
              <a:rPr lang="en-US" sz="1839">
                <a:solidFill>
                  <a:srgbClr val="FFFFFF"/>
                </a:solidFill>
                <a:latin typeface="Mina"/>
              </a:rPr>
              <a:t>Universiti Teknologi Malaysia</a:t>
            </a:r>
          </a:p>
          <a:p>
            <a:pPr>
              <a:lnSpc>
                <a:spcPts val="2574"/>
              </a:lnSpc>
            </a:pPr>
            <a:r>
              <a:rPr lang="en-US" sz="1839" u="sng">
                <a:solidFill>
                  <a:srgbClr val="FFFFFF"/>
                </a:solidFill>
                <a:latin typeface="Mina"/>
                <a:hlinkClick r:id="rId16" tooltip="mailto:nafis20@graduate.utm.my"/>
              </a:rPr>
              <a:t>mariataskinaumanee2001@gmail.com</a:t>
            </a:r>
          </a:p>
        </p:txBody>
      </p:sp>
      <p:sp>
        <p:nvSpPr>
          <p:cNvPr id="22" name="TextBox 22"/>
          <p:cNvSpPr txBox="1"/>
          <p:nvPr/>
        </p:nvSpPr>
        <p:spPr>
          <a:xfrm>
            <a:off x="4423484" y="5302701"/>
            <a:ext cx="4650334" cy="1533281"/>
          </a:xfrm>
          <a:prstGeom prst="rect">
            <a:avLst/>
          </a:prstGeom>
        </p:spPr>
        <p:txBody>
          <a:bodyPr lIns="0" tIns="0" rIns="0" bIns="0" rtlCol="0" anchor="t">
            <a:spAutoFit/>
          </a:bodyPr>
          <a:lstStyle/>
          <a:p>
            <a:pPr>
              <a:lnSpc>
                <a:spcPts val="3013"/>
              </a:lnSpc>
            </a:pPr>
            <a:r>
              <a:rPr lang="en-US" sz="2152">
                <a:solidFill>
                  <a:srgbClr val="FFFFFF"/>
                </a:solidFill>
                <a:latin typeface="Mina Bold"/>
              </a:rPr>
              <a:t>Tasmiah Sarif Nayna </a:t>
            </a:r>
          </a:p>
          <a:p>
            <a:pPr>
              <a:lnSpc>
                <a:spcPts val="2350"/>
              </a:lnSpc>
            </a:pPr>
            <a:r>
              <a:rPr lang="en-US" sz="1679">
                <a:solidFill>
                  <a:srgbClr val="FFFFFF"/>
                </a:solidFill>
                <a:latin typeface="Mina"/>
              </a:rPr>
              <a:t>4th Year | BSc in Computer Science </a:t>
            </a:r>
          </a:p>
          <a:p>
            <a:pPr>
              <a:lnSpc>
                <a:spcPts val="2350"/>
              </a:lnSpc>
            </a:pPr>
            <a:r>
              <a:rPr lang="en-US" sz="1679">
                <a:solidFill>
                  <a:srgbClr val="FFFFFF"/>
                </a:solidFill>
                <a:latin typeface="Mina"/>
              </a:rPr>
              <a:t>(Software Engineering)</a:t>
            </a:r>
          </a:p>
          <a:p>
            <a:pPr>
              <a:lnSpc>
                <a:spcPts val="2350"/>
              </a:lnSpc>
            </a:pPr>
            <a:r>
              <a:rPr lang="en-US" sz="1679">
                <a:solidFill>
                  <a:srgbClr val="FFFFFF"/>
                </a:solidFill>
                <a:latin typeface="Mina"/>
              </a:rPr>
              <a:t>Universiti Teknologi Malaysia</a:t>
            </a:r>
          </a:p>
          <a:p>
            <a:pPr>
              <a:lnSpc>
                <a:spcPts val="2350"/>
              </a:lnSpc>
            </a:pPr>
            <a:r>
              <a:rPr lang="en-US" sz="1679" u="sng">
                <a:solidFill>
                  <a:srgbClr val="FFFFFF"/>
                </a:solidFill>
                <a:latin typeface="Mina"/>
                <a:hlinkClick r:id="rId16" tooltip="mailto:nafis20@graduate.utm.my"/>
              </a:rPr>
              <a:t>tasmiahnayna@graduate.utm.my</a:t>
            </a:r>
          </a:p>
        </p:txBody>
      </p:sp>
      <p:sp>
        <p:nvSpPr>
          <p:cNvPr id="23" name="TextBox 23"/>
          <p:cNvSpPr txBox="1"/>
          <p:nvPr/>
        </p:nvSpPr>
        <p:spPr>
          <a:xfrm>
            <a:off x="12023773" y="5221419"/>
            <a:ext cx="5093090" cy="1685161"/>
          </a:xfrm>
          <a:prstGeom prst="rect">
            <a:avLst/>
          </a:prstGeom>
        </p:spPr>
        <p:txBody>
          <a:bodyPr lIns="0" tIns="0" rIns="0" bIns="0" rtlCol="0" anchor="t">
            <a:spAutoFit/>
          </a:bodyPr>
          <a:lstStyle/>
          <a:p>
            <a:pPr>
              <a:lnSpc>
                <a:spcPts val="3300"/>
              </a:lnSpc>
            </a:pPr>
            <a:r>
              <a:rPr lang="en-US" sz="2357">
                <a:solidFill>
                  <a:srgbClr val="FFFFFF"/>
                </a:solidFill>
                <a:latin typeface="Mina Bold"/>
              </a:rPr>
              <a:t>Labib Hasan</a:t>
            </a:r>
          </a:p>
          <a:p>
            <a:pPr>
              <a:lnSpc>
                <a:spcPts val="2574"/>
              </a:lnSpc>
            </a:pPr>
            <a:r>
              <a:rPr lang="en-US" sz="1839">
                <a:solidFill>
                  <a:srgbClr val="FFFFFF"/>
                </a:solidFill>
                <a:latin typeface="Mina"/>
              </a:rPr>
              <a:t>3rd Year | BSc in Computer Science </a:t>
            </a:r>
          </a:p>
          <a:p>
            <a:pPr>
              <a:lnSpc>
                <a:spcPts val="2574"/>
              </a:lnSpc>
            </a:pPr>
            <a:r>
              <a:rPr lang="en-US" sz="1839">
                <a:solidFill>
                  <a:srgbClr val="FFFFFF"/>
                </a:solidFill>
                <a:latin typeface="Mina"/>
              </a:rPr>
              <a:t>(Software Engineering)</a:t>
            </a:r>
          </a:p>
          <a:p>
            <a:pPr>
              <a:lnSpc>
                <a:spcPts val="2574"/>
              </a:lnSpc>
            </a:pPr>
            <a:r>
              <a:rPr lang="en-US" sz="1839">
                <a:solidFill>
                  <a:srgbClr val="FFFFFF"/>
                </a:solidFill>
                <a:latin typeface="Mina"/>
              </a:rPr>
              <a:t>Universiti Teknologi Malaysia</a:t>
            </a:r>
          </a:p>
          <a:p>
            <a:pPr>
              <a:lnSpc>
                <a:spcPts val="2574"/>
              </a:lnSpc>
            </a:pPr>
            <a:r>
              <a:rPr lang="en-US" sz="1839" u="sng">
                <a:solidFill>
                  <a:srgbClr val="FFFFFF"/>
                </a:solidFill>
                <a:latin typeface="Mina"/>
                <a:hlinkClick r:id="rId16" tooltip="mailto:nafis20@graduate.utm.my"/>
              </a:rPr>
              <a:t>labib20@graduate.utm.my</a:t>
            </a:r>
          </a:p>
        </p:txBody>
      </p:sp>
      <p:sp>
        <p:nvSpPr>
          <p:cNvPr id="24" name="TextBox 24"/>
          <p:cNvSpPr txBox="1"/>
          <p:nvPr/>
        </p:nvSpPr>
        <p:spPr>
          <a:xfrm>
            <a:off x="8321955" y="7722366"/>
            <a:ext cx="5039854" cy="1976054"/>
          </a:xfrm>
          <a:prstGeom prst="rect">
            <a:avLst/>
          </a:prstGeom>
        </p:spPr>
        <p:txBody>
          <a:bodyPr lIns="0" tIns="0" rIns="0" bIns="0" rtlCol="0" anchor="t">
            <a:spAutoFit/>
          </a:bodyPr>
          <a:lstStyle/>
          <a:p>
            <a:pPr>
              <a:lnSpc>
                <a:spcPts val="3265"/>
              </a:lnSpc>
            </a:pPr>
            <a:r>
              <a:rPr lang="en-US" sz="2332">
                <a:solidFill>
                  <a:srgbClr val="FFFFFF"/>
                </a:solidFill>
                <a:latin typeface="Mina Bold"/>
              </a:rPr>
              <a:t>A K M Shafin Alam</a:t>
            </a:r>
          </a:p>
          <a:p>
            <a:pPr>
              <a:lnSpc>
                <a:spcPts val="2547"/>
              </a:lnSpc>
            </a:pPr>
            <a:r>
              <a:rPr lang="en-US" sz="1819">
                <a:solidFill>
                  <a:srgbClr val="FFFFFF"/>
                </a:solidFill>
                <a:latin typeface="Mina"/>
              </a:rPr>
              <a:t>3rd Year | BSc in Computer Science </a:t>
            </a:r>
          </a:p>
          <a:p>
            <a:pPr>
              <a:lnSpc>
                <a:spcPts val="2547"/>
              </a:lnSpc>
            </a:pPr>
            <a:r>
              <a:rPr lang="en-US" sz="1819">
                <a:solidFill>
                  <a:srgbClr val="FFFFFF"/>
                </a:solidFill>
                <a:latin typeface="Mina"/>
              </a:rPr>
              <a:t>(Software Engineering)</a:t>
            </a:r>
          </a:p>
          <a:p>
            <a:pPr>
              <a:lnSpc>
                <a:spcPts val="2547"/>
              </a:lnSpc>
            </a:pPr>
            <a:r>
              <a:rPr lang="en-US" sz="1819">
                <a:solidFill>
                  <a:srgbClr val="FFFFFF"/>
                </a:solidFill>
                <a:latin typeface="Mina"/>
              </a:rPr>
              <a:t>Universiti Teknologi Malaysia</a:t>
            </a:r>
          </a:p>
          <a:p>
            <a:pPr>
              <a:lnSpc>
                <a:spcPts val="2547"/>
              </a:lnSpc>
            </a:pPr>
            <a:r>
              <a:rPr lang="en-US" sz="1819">
                <a:solidFill>
                  <a:srgbClr val="FFFFFF"/>
                </a:solidFill>
                <a:latin typeface="Mina"/>
              </a:rPr>
              <a:t>alam</a:t>
            </a:r>
            <a:r>
              <a:rPr lang="en-US" sz="1819" u="sng">
                <a:solidFill>
                  <a:srgbClr val="FFFFFF"/>
                </a:solidFill>
                <a:latin typeface="Mina"/>
                <a:hlinkClick r:id="rId16" tooltip="mailto:nafis20@graduate.utm.my"/>
              </a:rPr>
              <a:t>20@graduate.utm.my</a:t>
            </a:r>
          </a:p>
          <a:p>
            <a:pPr>
              <a:lnSpc>
                <a:spcPts val="2547"/>
              </a:lnSpc>
            </a:pPr>
            <a:endParaRPr lang="en-US" sz="1819" u="sng">
              <a:solidFill>
                <a:srgbClr val="FFFFFF"/>
              </a:solidFill>
              <a:latin typeface="Mina"/>
              <a:hlinkClick r:id="rId16" tooltip="mailto:nafis20@graduate.utm.m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652671" y="2863766"/>
            <a:ext cx="6615202" cy="4980382"/>
            <a:chOff x="0" y="0"/>
            <a:chExt cx="1742275" cy="1311705"/>
          </a:xfrm>
        </p:grpSpPr>
        <p:sp>
          <p:nvSpPr>
            <p:cNvPr id="5" name="Freeform 5"/>
            <p:cNvSpPr/>
            <p:nvPr/>
          </p:nvSpPr>
          <p:spPr>
            <a:xfrm>
              <a:off x="0" y="0"/>
              <a:ext cx="1742275" cy="1311705"/>
            </a:xfrm>
            <a:custGeom>
              <a:avLst/>
              <a:gdLst/>
              <a:ahLst/>
              <a:cxnLst/>
              <a:rect l="l" t="t" r="r" b="b"/>
              <a:pathLst>
                <a:path w="1742275" h="1311705">
                  <a:moveTo>
                    <a:pt x="59686" y="0"/>
                  </a:moveTo>
                  <a:lnTo>
                    <a:pt x="1682589" y="0"/>
                  </a:lnTo>
                  <a:cubicBezTo>
                    <a:pt x="1698419" y="0"/>
                    <a:pt x="1713600" y="6288"/>
                    <a:pt x="1724794" y="17482"/>
                  </a:cubicBezTo>
                  <a:cubicBezTo>
                    <a:pt x="1735987" y="28675"/>
                    <a:pt x="1742275" y="43857"/>
                    <a:pt x="1742275" y="59686"/>
                  </a:cubicBezTo>
                  <a:lnTo>
                    <a:pt x="1742275" y="1252019"/>
                  </a:lnTo>
                  <a:cubicBezTo>
                    <a:pt x="1742275" y="1267849"/>
                    <a:pt x="1735987" y="1283030"/>
                    <a:pt x="1724794" y="1294224"/>
                  </a:cubicBezTo>
                  <a:cubicBezTo>
                    <a:pt x="1713600" y="1305417"/>
                    <a:pt x="1698419" y="1311705"/>
                    <a:pt x="1682589" y="1311705"/>
                  </a:cubicBezTo>
                  <a:lnTo>
                    <a:pt x="59686" y="1311705"/>
                  </a:lnTo>
                  <a:cubicBezTo>
                    <a:pt x="43857" y="1311705"/>
                    <a:pt x="28675" y="1305417"/>
                    <a:pt x="17482" y="1294224"/>
                  </a:cubicBezTo>
                  <a:cubicBezTo>
                    <a:pt x="6288" y="1283030"/>
                    <a:pt x="0" y="1267849"/>
                    <a:pt x="0" y="1252019"/>
                  </a:cubicBezTo>
                  <a:lnTo>
                    <a:pt x="0" y="59686"/>
                  </a:lnTo>
                  <a:cubicBezTo>
                    <a:pt x="0" y="43857"/>
                    <a:pt x="6288" y="28675"/>
                    <a:pt x="17482" y="17482"/>
                  </a:cubicBezTo>
                  <a:cubicBezTo>
                    <a:pt x="28675" y="6288"/>
                    <a:pt x="43857" y="0"/>
                    <a:pt x="59686" y="0"/>
                  </a:cubicBezTo>
                  <a:close/>
                </a:path>
              </a:pathLst>
            </a:custGeom>
            <a:solidFill>
              <a:srgbClr val="045174">
                <a:alpha val="51765"/>
              </a:srgbClr>
            </a:solidFill>
          </p:spPr>
        </p:sp>
        <p:sp>
          <p:nvSpPr>
            <p:cNvPr id="6" name="TextBox 6"/>
            <p:cNvSpPr txBox="1"/>
            <p:nvPr/>
          </p:nvSpPr>
          <p:spPr>
            <a:xfrm>
              <a:off x="0" y="-47625"/>
              <a:ext cx="1742275" cy="1359330"/>
            </a:xfrm>
            <a:prstGeom prst="rect">
              <a:avLst/>
            </a:prstGeom>
          </p:spPr>
          <p:txBody>
            <a:bodyPr lIns="50800" tIns="50800" rIns="50800" bIns="50800" rtlCol="0" anchor="ctr"/>
            <a:lstStyle/>
            <a:p>
              <a:pPr>
                <a:lnSpc>
                  <a:spcPts val="3360"/>
                </a:lnSpc>
              </a:pPr>
              <a:endParaRPr/>
            </a:p>
          </p:txBody>
        </p:sp>
      </p:grpSp>
      <p:sp>
        <p:nvSpPr>
          <p:cNvPr id="7" name="Freeform 7"/>
          <p:cNvSpPr/>
          <p:nvPr/>
        </p:nvSpPr>
        <p:spPr>
          <a:xfrm>
            <a:off x="3959625" y="434865"/>
            <a:ext cx="3830007" cy="8699734"/>
          </a:xfrm>
          <a:custGeom>
            <a:avLst/>
            <a:gdLst/>
            <a:ahLst/>
            <a:cxnLst/>
            <a:rect l="l" t="t" r="r" b="b"/>
            <a:pathLst>
              <a:path w="3830007" h="8699734">
                <a:moveTo>
                  <a:pt x="0" y="0"/>
                </a:moveTo>
                <a:lnTo>
                  <a:pt x="3830008" y="0"/>
                </a:lnTo>
                <a:lnTo>
                  <a:pt x="3830008" y="8699734"/>
                </a:lnTo>
                <a:lnTo>
                  <a:pt x="0" y="8699734"/>
                </a:lnTo>
                <a:lnTo>
                  <a:pt x="0" y="0"/>
                </a:lnTo>
                <a:close/>
              </a:path>
            </a:pathLst>
          </a:custGeom>
          <a:blipFill>
            <a:blip r:embed="rId5"/>
            <a:stretch>
              <a:fillRect l="-17674" t="-4338" r="-17761" b="-31019"/>
            </a:stretch>
          </a:blipFill>
          <a:ln w="38100" cap="rnd">
            <a:solidFill>
              <a:srgbClr val="000000"/>
            </a:solidFill>
            <a:prstDash val="solid"/>
            <a:round/>
          </a:ln>
        </p:spPr>
      </p:sp>
      <p:sp>
        <p:nvSpPr>
          <p:cNvPr id="8" name="TextBox 8"/>
          <p:cNvSpPr txBox="1"/>
          <p:nvPr/>
        </p:nvSpPr>
        <p:spPr>
          <a:xfrm>
            <a:off x="9177219" y="3447213"/>
            <a:ext cx="5566106" cy="3723582"/>
          </a:xfrm>
          <a:prstGeom prst="rect">
            <a:avLst/>
          </a:prstGeom>
        </p:spPr>
        <p:txBody>
          <a:bodyPr lIns="0" tIns="0" rIns="0" bIns="0" rtlCol="0" anchor="t">
            <a:spAutoFit/>
          </a:bodyPr>
          <a:lstStyle/>
          <a:p>
            <a:pPr marL="572627" lvl="1" indent="-286313">
              <a:lnSpc>
                <a:spcPts val="3713"/>
              </a:lnSpc>
              <a:buFont typeface="Arial"/>
              <a:buChar char="•"/>
            </a:pPr>
            <a:r>
              <a:rPr lang="en-US" sz="2652">
                <a:solidFill>
                  <a:srgbClr val="FFDE59"/>
                </a:solidFill>
                <a:latin typeface="Signika"/>
              </a:rPr>
              <a:t>Screen 16</a:t>
            </a:r>
            <a:r>
              <a:rPr lang="en-US" sz="2652">
                <a:solidFill>
                  <a:srgbClr val="FFFFFF"/>
                </a:solidFill>
                <a:latin typeface="Signika"/>
              </a:rPr>
              <a:t> appears when the user clicks “Generate Report” option of Screen 2.  This Screen represents Goal Progress and includes both the progress percentage and a graphical chart that illustrates daily, monthly, weekly and yearly progress.</a:t>
            </a:r>
          </a:p>
        </p:txBody>
      </p:sp>
      <p:sp>
        <p:nvSpPr>
          <p:cNvPr id="9" name="TextBox 9"/>
          <p:cNvSpPr txBox="1"/>
          <p:nvPr/>
        </p:nvSpPr>
        <p:spPr>
          <a:xfrm>
            <a:off x="4957153" y="9262220"/>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16</a:t>
            </a:r>
          </a:p>
        </p:txBody>
      </p:sp>
      <p:sp>
        <p:nvSpPr>
          <p:cNvPr id="10" name="TextBox 10"/>
          <p:cNvSpPr txBox="1"/>
          <p:nvPr/>
        </p:nvSpPr>
        <p:spPr>
          <a:xfrm>
            <a:off x="15084717" y="9533361"/>
            <a:ext cx="3023096"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Generate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6235739" y="-35494"/>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971680" y="825364"/>
            <a:ext cx="7287620" cy="8549117"/>
            <a:chOff x="0" y="0"/>
            <a:chExt cx="1919373" cy="2251619"/>
          </a:xfrm>
        </p:grpSpPr>
        <p:sp>
          <p:nvSpPr>
            <p:cNvPr id="5" name="Freeform 5"/>
            <p:cNvSpPr/>
            <p:nvPr/>
          </p:nvSpPr>
          <p:spPr>
            <a:xfrm>
              <a:off x="0" y="0"/>
              <a:ext cx="1919373" cy="2251619"/>
            </a:xfrm>
            <a:custGeom>
              <a:avLst/>
              <a:gdLst/>
              <a:ahLst/>
              <a:cxnLst/>
              <a:rect l="l" t="t" r="r" b="b"/>
              <a:pathLst>
                <a:path w="1919373" h="2251619">
                  <a:moveTo>
                    <a:pt x="54179" y="0"/>
                  </a:moveTo>
                  <a:lnTo>
                    <a:pt x="1865194" y="0"/>
                  </a:lnTo>
                  <a:cubicBezTo>
                    <a:pt x="1895116" y="0"/>
                    <a:pt x="1919373" y="24257"/>
                    <a:pt x="1919373" y="54179"/>
                  </a:cubicBezTo>
                  <a:lnTo>
                    <a:pt x="1919373" y="2197440"/>
                  </a:lnTo>
                  <a:cubicBezTo>
                    <a:pt x="1919373" y="2211809"/>
                    <a:pt x="1913665" y="2225590"/>
                    <a:pt x="1903504" y="2235750"/>
                  </a:cubicBezTo>
                  <a:cubicBezTo>
                    <a:pt x="1893344" y="2245911"/>
                    <a:pt x="1879563" y="2251619"/>
                    <a:pt x="1865194" y="2251619"/>
                  </a:cubicBezTo>
                  <a:lnTo>
                    <a:pt x="54179" y="2251619"/>
                  </a:lnTo>
                  <a:cubicBezTo>
                    <a:pt x="39810" y="2251619"/>
                    <a:pt x="26029" y="2245911"/>
                    <a:pt x="15869" y="2235750"/>
                  </a:cubicBezTo>
                  <a:cubicBezTo>
                    <a:pt x="5708" y="2225590"/>
                    <a:pt x="0" y="2211809"/>
                    <a:pt x="0" y="2197440"/>
                  </a:cubicBezTo>
                  <a:lnTo>
                    <a:pt x="0" y="54179"/>
                  </a:lnTo>
                  <a:cubicBezTo>
                    <a:pt x="0" y="39810"/>
                    <a:pt x="5708" y="26029"/>
                    <a:pt x="15869" y="15869"/>
                  </a:cubicBezTo>
                  <a:cubicBezTo>
                    <a:pt x="26029" y="5708"/>
                    <a:pt x="39810" y="0"/>
                    <a:pt x="54179" y="0"/>
                  </a:cubicBezTo>
                  <a:close/>
                </a:path>
              </a:pathLst>
            </a:custGeom>
            <a:solidFill>
              <a:srgbClr val="045174">
                <a:alpha val="51765"/>
              </a:srgbClr>
            </a:solidFill>
          </p:spPr>
        </p:sp>
        <p:sp>
          <p:nvSpPr>
            <p:cNvPr id="6" name="TextBox 6"/>
            <p:cNvSpPr txBox="1"/>
            <p:nvPr/>
          </p:nvSpPr>
          <p:spPr>
            <a:xfrm>
              <a:off x="0" y="-47625"/>
              <a:ext cx="1919373" cy="2299244"/>
            </a:xfrm>
            <a:prstGeom prst="rect">
              <a:avLst/>
            </a:prstGeom>
          </p:spPr>
          <p:txBody>
            <a:bodyPr lIns="50800" tIns="50800" rIns="50800" bIns="50800" rtlCol="0" anchor="ctr"/>
            <a:lstStyle/>
            <a:p>
              <a:pPr>
                <a:lnSpc>
                  <a:spcPts val="3360"/>
                </a:lnSpc>
              </a:pPr>
              <a:endParaRPr/>
            </a:p>
          </p:txBody>
        </p:sp>
      </p:grpSp>
      <p:sp>
        <p:nvSpPr>
          <p:cNvPr id="7" name="Freeform 7"/>
          <p:cNvSpPr/>
          <p:nvPr/>
        </p:nvSpPr>
        <p:spPr>
          <a:xfrm>
            <a:off x="1261077" y="792608"/>
            <a:ext cx="3701342" cy="8581872"/>
          </a:xfrm>
          <a:custGeom>
            <a:avLst/>
            <a:gdLst/>
            <a:ahLst/>
            <a:cxnLst/>
            <a:rect l="l" t="t" r="r" b="b"/>
            <a:pathLst>
              <a:path w="3701342" h="8581872">
                <a:moveTo>
                  <a:pt x="0" y="0"/>
                </a:moveTo>
                <a:lnTo>
                  <a:pt x="3701341" y="0"/>
                </a:lnTo>
                <a:lnTo>
                  <a:pt x="3701341" y="8581872"/>
                </a:lnTo>
                <a:lnTo>
                  <a:pt x="0" y="8581872"/>
                </a:lnTo>
                <a:lnTo>
                  <a:pt x="0" y="0"/>
                </a:lnTo>
                <a:close/>
              </a:path>
            </a:pathLst>
          </a:custGeom>
          <a:blipFill>
            <a:blip r:embed="rId5"/>
            <a:stretch>
              <a:fillRect l="-42638" t="-171" r="-3053" b="-26510"/>
            </a:stretch>
          </a:blipFill>
          <a:ln w="38100" cap="rnd">
            <a:solidFill>
              <a:srgbClr val="000000"/>
            </a:solidFill>
            <a:prstDash val="solid"/>
            <a:round/>
          </a:ln>
        </p:spPr>
      </p:sp>
      <p:sp>
        <p:nvSpPr>
          <p:cNvPr id="8" name="Freeform 8"/>
          <p:cNvSpPr/>
          <p:nvPr/>
        </p:nvSpPr>
        <p:spPr>
          <a:xfrm>
            <a:off x="5486502" y="825364"/>
            <a:ext cx="3897873" cy="8581872"/>
          </a:xfrm>
          <a:custGeom>
            <a:avLst/>
            <a:gdLst/>
            <a:ahLst/>
            <a:cxnLst/>
            <a:rect l="l" t="t" r="r" b="b"/>
            <a:pathLst>
              <a:path w="3897873" h="8581872">
                <a:moveTo>
                  <a:pt x="0" y="0"/>
                </a:moveTo>
                <a:lnTo>
                  <a:pt x="3897873" y="0"/>
                </a:lnTo>
                <a:lnTo>
                  <a:pt x="3897873" y="8581872"/>
                </a:lnTo>
                <a:lnTo>
                  <a:pt x="0" y="8581872"/>
                </a:lnTo>
                <a:lnTo>
                  <a:pt x="0" y="0"/>
                </a:lnTo>
                <a:close/>
              </a:path>
            </a:pathLst>
          </a:custGeom>
          <a:blipFill>
            <a:blip r:embed="rId6"/>
            <a:stretch>
              <a:fillRect l="-38154" t="-553" r="-1904" b="-27184"/>
            </a:stretch>
          </a:blipFill>
          <a:ln w="38100" cap="rnd">
            <a:solidFill>
              <a:srgbClr val="000000"/>
            </a:solidFill>
            <a:prstDash val="solid"/>
            <a:round/>
          </a:ln>
        </p:spPr>
      </p:sp>
      <p:sp>
        <p:nvSpPr>
          <p:cNvPr id="9" name="TextBox 9"/>
          <p:cNvSpPr txBox="1"/>
          <p:nvPr/>
        </p:nvSpPr>
        <p:spPr>
          <a:xfrm>
            <a:off x="10274881" y="1559641"/>
            <a:ext cx="6591356" cy="6990657"/>
          </a:xfrm>
          <a:prstGeom prst="rect">
            <a:avLst/>
          </a:prstGeom>
        </p:spPr>
        <p:txBody>
          <a:bodyPr lIns="0" tIns="0" rIns="0" bIns="0" rtlCol="0" anchor="t">
            <a:spAutoFit/>
          </a:bodyPr>
          <a:lstStyle/>
          <a:p>
            <a:pPr marL="572627" lvl="1" indent="-286313">
              <a:lnSpc>
                <a:spcPts val="3713"/>
              </a:lnSpc>
              <a:buFont typeface="Arial"/>
              <a:buChar char="•"/>
            </a:pPr>
            <a:r>
              <a:rPr lang="en-US" sz="2652">
                <a:solidFill>
                  <a:srgbClr val="FFDE59"/>
                </a:solidFill>
                <a:latin typeface="Signika"/>
              </a:rPr>
              <a:t>Screen 17</a:t>
            </a:r>
            <a:r>
              <a:rPr lang="en-US" sz="2652">
                <a:solidFill>
                  <a:srgbClr val="FFFFFF"/>
                </a:solidFill>
                <a:latin typeface="Signika"/>
              </a:rPr>
              <a:t> displays the monthly budget's Financial Report, featuring the actual budget alongside its corresponding percentage. Additionally, a bar chart visually tracks revenue progress and automatically updates whenever the user achieves their financial goals.</a:t>
            </a:r>
          </a:p>
          <a:p>
            <a:pPr>
              <a:lnSpc>
                <a:spcPts val="3713"/>
              </a:lnSpc>
            </a:pPr>
            <a:endParaRPr lang="en-US" sz="2652">
              <a:solidFill>
                <a:srgbClr val="FFFFFF"/>
              </a:solidFill>
              <a:latin typeface="Signika"/>
            </a:endParaRPr>
          </a:p>
          <a:p>
            <a:pPr marL="572627" lvl="1" indent="-286313">
              <a:lnSpc>
                <a:spcPts val="3713"/>
              </a:lnSpc>
              <a:buFont typeface="Arial"/>
              <a:buChar char="•"/>
            </a:pPr>
            <a:r>
              <a:rPr lang="en-US" sz="2652">
                <a:solidFill>
                  <a:srgbClr val="FFDE59"/>
                </a:solidFill>
                <a:latin typeface="Signika"/>
              </a:rPr>
              <a:t>Screen 18</a:t>
            </a:r>
            <a:r>
              <a:rPr lang="en-US" sz="2652">
                <a:solidFill>
                  <a:srgbClr val="FFFFFF"/>
                </a:solidFill>
                <a:latin typeface="Signika"/>
              </a:rPr>
              <a:t> presents the Financial Report for expenses, allowing users to view cost ranges and monthly, daily, or yearly limits. Furthermore, the bar chart visually represents the user's current limit, providing a comprehensive overview of their spending.</a:t>
            </a:r>
          </a:p>
        </p:txBody>
      </p:sp>
      <p:sp>
        <p:nvSpPr>
          <p:cNvPr id="10" name="TextBox 10"/>
          <p:cNvSpPr txBox="1"/>
          <p:nvPr/>
        </p:nvSpPr>
        <p:spPr>
          <a:xfrm>
            <a:off x="2194272" y="9500094"/>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17</a:t>
            </a:r>
          </a:p>
        </p:txBody>
      </p:sp>
      <p:sp>
        <p:nvSpPr>
          <p:cNvPr id="11" name="TextBox 11"/>
          <p:cNvSpPr txBox="1"/>
          <p:nvPr/>
        </p:nvSpPr>
        <p:spPr>
          <a:xfrm>
            <a:off x="6517963" y="9500094"/>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18</a:t>
            </a:r>
          </a:p>
        </p:txBody>
      </p:sp>
      <p:sp>
        <p:nvSpPr>
          <p:cNvPr id="12" name="Freeform 12"/>
          <p:cNvSpPr/>
          <p:nvPr/>
        </p:nvSpPr>
        <p:spPr>
          <a:xfrm>
            <a:off x="4663367" y="9660000"/>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5084717" y="9533361"/>
            <a:ext cx="3023096"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Generate Report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C6DF"/>
        </a:solidFill>
        <a:effectLst/>
      </p:bgPr>
    </p:bg>
    <p:spTree>
      <p:nvGrpSpPr>
        <p:cNvPr id="1" name=""/>
        <p:cNvGrpSpPr/>
        <p:nvPr/>
      </p:nvGrpSpPr>
      <p:grpSpPr>
        <a:xfrm>
          <a:off x="0" y="0"/>
          <a:ext cx="0" cy="0"/>
          <a:chOff x="0" y="0"/>
          <a:chExt cx="0" cy="0"/>
        </a:xfrm>
      </p:grpSpPr>
      <p:sp>
        <p:nvSpPr>
          <p:cNvPr id="2" name="Freeform 2"/>
          <p:cNvSpPr/>
          <p:nvPr/>
        </p:nvSpPr>
        <p:spPr>
          <a:xfrm flipV="1">
            <a:off x="-525780" y="-3687819"/>
            <a:ext cx="19339560" cy="7058939"/>
          </a:xfrm>
          <a:custGeom>
            <a:avLst/>
            <a:gdLst/>
            <a:ahLst/>
            <a:cxnLst/>
            <a:rect l="l" t="t" r="r" b="b"/>
            <a:pathLst>
              <a:path w="19339560" h="7058939">
                <a:moveTo>
                  <a:pt x="0" y="7058940"/>
                </a:moveTo>
                <a:lnTo>
                  <a:pt x="19339560" y="7058940"/>
                </a:lnTo>
                <a:lnTo>
                  <a:pt x="19339560" y="0"/>
                </a:lnTo>
                <a:lnTo>
                  <a:pt x="0" y="0"/>
                </a:lnTo>
                <a:lnTo>
                  <a:pt x="0" y="7058940"/>
                </a:lnTo>
                <a:close/>
              </a:path>
            </a:pathLst>
          </a:custGeom>
          <a:blipFill>
            <a:blip r:embed="rId2">
              <a:alphaModFix amt="80000"/>
            </a:blip>
            <a:stretch>
              <a:fillRect/>
            </a:stretch>
          </a:blipFill>
        </p:spPr>
      </p:sp>
      <p:sp>
        <p:nvSpPr>
          <p:cNvPr id="3" name="Freeform 3"/>
          <p:cNvSpPr/>
          <p:nvPr/>
        </p:nvSpPr>
        <p:spPr>
          <a:xfrm>
            <a:off x="16240878" y="0"/>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122871" y="1028700"/>
            <a:ext cx="7587072" cy="8369565"/>
            <a:chOff x="0" y="0"/>
            <a:chExt cx="1998241" cy="2204330"/>
          </a:xfrm>
        </p:grpSpPr>
        <p:sp>
          <p:nvSpPr>
            <p:cNvPr id="5" name="Freeform 5"/>
            <p:cNvSpPr/>
            <p:nvPr/>
          </p:nvSpPr>
          <p:spPr>
            <a:xfrm>
              <a:off x="0" y="0"/>
              <a:ext cx="1998241" cy="2204330"/>
            </a:xfrm>
            <a:custGeom>
              <a:avLst/>
              <a:gdLst/>
              <a:ahLst/>
              <a:cxnLst/>
              <a:rect l="l" t="t" r="r" b="b"/>
              <a:pathLst>
                <a:path w="1998241" h="2204330">
                  <a:moveTo>
                    <a:pt x="52041" y="0"/>
                  </a:moveTo>
                  <a:lnTo>
                    <a:pt x="1946200" y="0"/>
                  </a:lnTo>
                  <a:cubicBezTo>
                    <a:pt x="1974942" y="0"/>
                    <a:pt x="1998241" y="23299"/>
                    <a:pt x="1998241" y="52041"/>
                  </a:cubicBezTo>
                  <a:lnTo>
                    <a:pt x="1998241" y="2152289"/>
                  </a:lnTo>
                  <a:cubicBezTo>
                    <a:pt x="1998241" y="2181030"/>
                    <a:pt x="1974942" y="2204330"/>
                    <a:pt x="1946200" y="2204330"/>
                  </a:cubicBezTo>
                  <a:lnTo>
                    <a:pt x="52041" y="2204330"/>
                  </a:lnTo>
                  <a:cubicBezTo>
                    <a:pt x="23299" y="2204330"/>
                    <a:pt x="0" y="2181030"/>
                    <a:pt x="0" y="2152289"/>
                  </a:cubicBezTo>
                  <a:lnTo>
                    <a:pt x="0" y="52041"/>
                  </a:lnTo>
                  <a:cubicBezTo>
                    <a:pt x="0" y="23299"/>
                    <a:pt x="23299" y="0"/>
                    <a:pt x="52041" y="0"/>
                  </a:cubicBezTo>
                  <a:close/>
                </a:path>
              </a:pathLst>
            </a:custGeom>
            <a:solidFill>
              <a:srgbClr val="045174">
                <a:alpha val="51765"/>
              </a:srgbClr>
            </a:solidFill>
          </p:spPr>
        </p:sp>
        <p:sp>
          <p:nvSpPr>
            <p:cNvPr id="6" name="TextBox 6"/>
            <p:cNvSpPr txBox="1"/>
            <p:nvPr/>
          </p:nvSpPr>
          <p:spPr>
            <a:xfrm>
              <a:off x="0" y="-47625"/>
              <a:ext cx="1998241" cy="2251955"/>
            </a:xfrm>
            <a:prstGeom prst="rect">
              <a:avLst/>
            </a:prstGeom>
          </p:spPr>
          <p:txBody>
            <a:bodyPr lIns="50800" tIns="50800" rIns="50800" bIns="50800" rtlCol="0" anchor="ctr"/>
            <a:lstStyle/>
            <a:p>
              <a:pPr>
                <a:lnSpc>
                  <a:spcPts val="3360"/>
                </a:lnSpc>
              </a:pPr>
              <a:endParaRPr/>
            </a:p>
          </p:txBody>
        </p:sp>
      </p:grpSp>
      <p:sp>
        <p:nvSpPr>
          <p:cNvPr id="7" name="Freeform 7"/>
          <p:cNvSpPr/>
          <p:nvPr/>
        </p:nvSpPr>
        <p:spPr>
          <a:xfrm>
            <a:off x="1195566" y="1028700"/>
            <a:ext cx="3635831" cy="8280270"/>
          </a:xfrm>
          <a:custGeom>
            <a:avLst/>
            <a:gdLst/>
            <a:ahLst/>
            <a:cxnLst/>
            <a:rect l="l" t="t" r="r" b="b"/>
            <a:pathLst>
              <a:path w="3635831" h="8280270">
                <a:moveTo>
                  <a:pt x="0" y="0"/>
                </a:moveTo>
                <a:lnTo>
                  <a:pt x="3635831" y="0"/>
                </a:lnTo>
                <a:lnTo>
                  <a:pt x="3635831" y="8280270"/>
                </a:lnTo>
                <a:lnTo>
                  <a:pt x="0" y="8280270"/>
                </a:lnTo>
                <a:lnTo>
                  <a:pt x="0" y="0"/>
                </a:lnTo>
                <a:close/>
              </a:path>
            </a:pathLst>
          </a:custGeom>
          <a:blipFill>
            <a:blip r:embed="rId5"/>
            <a:stretch>
              <a:fillRect l="-40093" r="-3026" b="-25937"/>
            </a:stretch>
          </a:blipFill>
          <a:ln w="38100" cap="rnd">
            <a:solidFill>
              <a:srgbClr val="000000"/>
            </a:solidFill>
            <a:prstDash val="solid"/>
            <a:round/>
          </a:ln>
        </p:spPr>
      </p:sp>
      <p:sp>
        <p:nvSpPr>
          <p:cNvPr id="8" name="Freeform 8"/>
          <p:cNvSpPr/>
          <p:nvPr/>
        </p:nvSpPr>
        <p:spPr>
          <a:xfrm>
            <a:off x="5661281" y="1028700"/>
            <a:ext cx="3632915" cy="8369565"/>
          </a:xfrm>
          <a:custGeom>
            <a:avLst/>
            <a:gdLst/>
            <a:ahLst/>
            <a:cxnLst/>
            <a:rect l="l" t="t" r="r" b="b"/>
            <a:pathLst>
              <a:path w="3632915" h="8369565">
                <a:moveTo>
                  <a:pt x="0" y="0"/>
                </a:moveTo>
                <a:lnTo>
                  <a:pt x="3632915" y="0"/>
                </a:lnTo>
                <a:lnTo>
                  <a:pt x="3632915" y="8369565"/>
                </a:lnTo>
                <a:lnTo>
                  <a:pt x="0" y="8369565"/>
                </a:lnTo>
                <a:lnTo>
                  <a:pt x="0" y="0"/>
                </a:lnTo>
                <a:close/>
              </a:path>
            </a:pathLst>
          </a:custGeom>
          <a:blipFill>
            <a:blip r:embed="rId6"/>
            <a:stretch>
              <a:fillRect l="-3877" r="-2102" b="-1754"/>
            </a:stretch>
          </a:blipFill>
          <a:ln w="38100" cap="rnd">
            <a:solidFill>
              <a:srgbClr val="000000"/>
            </a:solidFill>
            <a:prstDash val="solid"/>
            <a:round/>
          </a:ln>
        </p:spPr>
      </p:sp>
      <p:sp>
        <p:nvSpPr>
          <p:cNvPr id="9" name="TextBox 9"/>
          <p:cNvSpPr txBox="1"/>
          <p:nvPr/>
        </p:nvSpPr>
        <p:spPr>
          <a:xfrm>
            <a:off x="10491583" y="1619596"/>
            <a:ext cx="6767717" cy="6990657"/>
          </a:xfrm>
          <a:prstGeom prst="rect">
            <a:avLst/>
          </a:prstGeom>
        </p:spPr>
        <p:txBody>
          <a:bodyPr lIns="0" tIns="0" rIns="0" bIns="0" rtlCol="0" anchor="t">
            <a:spAutoFit/>
          </a:bodyPr>
          <a:lstStyle/>
          <a:p>
            <a:pPr marL="572627" lvl="1" indent="-286313">
              <a:lnSpc>
                <a:spcPts val="3713"/>
              </a:lnSpc>
              <a:buFont typeface="Arial"/>
              <a:buChar char="•"/>
            </a:pPr>
            <a:r>
              <a:rPr lang="en-US" sz="2652">
                <a:solidFill>
                  <a:srgbClr val="FFDE59"/>
                </a:solidFill>
                <a:latin typeface="Signika"/>
              </a:rPr>
              <a:t>Screen 19 </a:t>
            </a:r>
            <a:r>
              <a:rPr lang="en-US" sz="2652">
                <a:solidFill>
                  <a:srgbClr val="FFFFFF"/>
                </a:solidFill>
                <a:latin typeface="Signika"/>
              </a:rPr>
              <a:t>presents a Financial Report centered around net profit. It offers a comprehensive view of revenue and expenses, providing absolute amounts and their respective percentages. Additionally, the net profit section displays expense and revenue limits, while a bar chart tracks net profit progress.</a:t>
            </a:r>
          </a:p>
          <a:p>
            <a:pPr>
              <a:lnSpc>
                <a:spcPts val="3713"/>
              </a:lnSpc>
            </a:pPr>
            <a:endParaRPr lang="en-US" sz="2652">
              <a:solidFill>
                <a:srgbClr val="FFFFFF"/>
              </a:solidFill>
              <a:latin typeface="Signika"/>
            </a:endParaRPr>
          </a:p>
          <a:p>
            <a:pPr marL="572627" lvl="1" indent="-286313">
              <a:lnSpc>
                <a:spcPts val="3713"/>
              </a:lnSpc>
              <a:buFont typeface="Arial"/>
              <a:buChar char="•"/>
            </a:pPr>
            <a:r>
              <a:rPr lang="en-US" sz="2652">
                <a:solidFill>
                  <a:srgbClr val="FFFFFF"/>
                </a:solidFill>
                <a:latin typeface="Signika"/>
              </a:rPr>
              <a:t>If the user selects "</a:t>
            </a:r>
            <a:r>
              <a:rPr lang="en-US" sz="2652">
                <a:solidFill>
                  <a:srgbClr val="FFFFFF"/>
                </a:solidFill>
                <a:latin typeface="Signika Bold"/>
              </a:rPr>
              <a:t>View Detail</a:t>
            </a:r>
            <a:r>
              <a:rPr lang="en-US" sz="2652">
                <a:solidFill>
                  <a:srgbClr val="FFFFFF"/>
                </a:solidFill>
                <a:latin typeface="Signika"/>
              </a:rPr>
              <a:t>," they can access the Cost Breakdown </a:t>
            </a:r>
            <a:r>
              <a:rPr lang="en-US" sz="2652">
                <a:solidFill>
                  <a:srgbClr val="FFDE59"/>
                </a:solidFill>
                <a:latin typeface="Signika"/>
              </a:rPr>
              <a:t>Screen 20</a:t>
            </a:r>
            <a:r>
              <a:rPr lang="en-US" sz="2652">
                <a:solidFill>
                  <a:srgbClr val="FFFFFF"/>
                </a:solidFill>
                <a:latin typeface="Signika"/>
              </a:rPr>
              <a:t>, which showcases their current total balance and a detailed list of expenses with their corresponding amounts, giving a clear overview of total costs.</a:t>
            </a:r>
          </a:p>
        </p:txBody>
      </p:sp>
      <p:sp>
        <p:nvSpPr>
          <p:cNvPr id="10" name="TextBox 10"/>
          <p:cNvSpPr txBox="1"/>
          <p:nvPr/>
        </p:nvSpPr>
        <p:spPr>
          <a:xfrm>
            <a:off x="2194272" y="9500094"/>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19</a:t>
            </a:r>
          </a:p>
        </p:txBody>
      </p:sp>
      <p:sp>
        <p:nvSpPr>
          <p:cNvPr id="11" name="TextBox 11"/>
          <p:cNvSpPr txBox="1"/>
          <p:nvPr/>
        </p:nvSpPr>
        <p:spPr>
          <a:xfrm>
            <a:off x="6517963" y="9500094"/>
            <a:ext cx="1834952" cy="589915"/>
          </a:xfrm>
          <a:prstGeom prst="rect">
            <a:avLst/>
          </a:prstGeom>
        </p:spPr>
        <p:txBody>
          <a:bodyPr lIns="0" tIns="0" rIns="0" bIns="0" rtlCol="0" anchor="t">
            <a:spAutoFit/>
          </a:bodyPr>
          <a:lstStyle/>
          <a:p>
            <a:pPr algn="ctr">
              <a:lnSpc>
                <a:spcPts val="4759"/>
              </a:lnSpc>
            </a:pPr>
            <a:r>
              <a:rPr lang="en-US" sz="3399">
                <a:solidFill>
                  <a:srgbClr val="000000"/>
                </a:solidFill>
                <a:latin typeface="Signika Bold"/>
              </a:rPr>
              <a:t>Screen 20</a:t>
            </a:r>
          </a:p>
        </p:txBody>
      </p:sp>
      <p:sp>
        <p:nvSpPr>
          <p:cNvPr id="12" name="Freeform 12"/>
          <p:cNvSpPr/>
          <p:nvPr/>
        </p:nvSpPr>
        <p:spPr>
          <a:xfrm>
            <a:off x="4663367" y="9660000"/>
            <a:ext cx="1220452" cy="346303"/>
          </a:xfrm>
          <a:custGeom>
            <a:avLst/>
            <a:gdLst/>
            <a:ahLst/>
            <a:cxnLst/>
            <a:rect l="l" t="t" r="r" b="b"/>
            <a:pathLst>
              <a:path w="1220452" h="346303">
                <a:moveTo>
                  <a:pt x="0" y="0"/>
                </a:moveTo>
                <a:lnTo>
                  <a:pt x="1220452" y="0"/>
                </a:lnTo>
                <a:lnTo>
                  <a:pt x="1220452" y="346303"/>
                </a:lnTo>
                <a:lnTo>
                  <a:pt x="0" y="3463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5084717" y="9533361"/>
            <a:ext cx="3023096" cy="58991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Signika"/>
              </a:rPr>
              <a:t>Generate Report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13323383" y="343323"/>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982359" y="7930660"/>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166279" y="6289965"/>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119745" y="7030421"/>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917495" y="4092285"/>
            <a:ext cx="12453010" cy="2197680"/>
          </a:xfrm>
          <a:prstGeom prst="rect">
            <a:avLst/>
          </a:prstGeom>
        </p:spPr>
        <p:txBody>
          <a:bodyPr lIns="0" tIns="0" rIns="0" bIns="0" rtlCol="0" anchor="t">
            <a:spAutoFit/>
          </a:bodyPr>
          <a:lstStyle/>
          <a:p>
            <a:pPr algn="ctr">
              <a:lnSpc>
                <a:spcPts val="8591"/>
              </a:lnSpc>
            </a:pPr>
            <a:r>
              <a:rPr lang="en-US" sz="7954">
                <a:solidFill>
                  <a:srgbClr val="E7FDFF"/>
                </a:solidFill>
                <a:latin typeface="Signika Bold"/>
              </a:rPr>
              <a:t> POST-TRIAL FEEDBACK FROM LOCAL USERS</a:t>
            </a:r>
          </a:p>
        </p:txBody>
      </p:sp>
      <p:sp>
        <p:nvSpPr>
          <p:cNvPr id="8" name="Freeform 8"/>
          <p:cNvSpPr/>
          <p:nvPr/>
        </p:nvSpPr>
        <p:spPr>
          <a:xfrm>
            <a:off x="2119745" y="1028700"/>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5174"/>
        </a:solidFill>
        <a:effectLst/>
      </p:bgPr>
    </p:bg>
    <p:spTree>
      <p:nvGrpSpPr>
        <p:cNvPr id="1" name=""/>
        <p:cNvGrpSpPr/>
        <p:nvPr/>
      </p:nvGrpSpPr>
      <p:grpSpPr>
        <a:xfrm>
          <a:off x="0" y="0"/>
          <a:ext cx="0" cy="0"/>
          <a:chOff x="0" y="0"/>
          <a:chExt cx="0" cy="0"/>
        </a:xfrm>
      </p:grpSpPr>
      <p:sp>
        <p:nvSpPr>
          <p:cNvPr id="2" name="Freeform 2"/>
          <p:cNvSpPr/>
          <p:nvPr/>
        </p:nvSpPr>
        <p:spPr>
          <a:xfrm>
            <a:off x="16240878" y="0"/>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74741" y="4782639"/>
            <a:ext cx="19339560" cy="7058939"/>
          </a:xfrm>
          <a:custGeom>
            <a:avLst/>
            <a:gdLst/>
            <a:ahLst/>
            <a:cxnLst/>
            <a:rect l="l" t="t" r="r" b="b"/>
            <a:pathLst>
              <a:path w="19339560" h="7058939">
                <a:moveTo>
                  <a:pt x="0" y="0"/>
                </a:moveTo>
                <a:lnTo>
                  <a:pt x="19339560" y="0"/>
                </a:lnTo>
                <a:lnTo>
                  <a:pt x="19339560" y="7058939"/>
                </a:lnTo>
                <a:lnTo>
                  <a:pt x="0" y="7058939"/>
                </a:lnTo>
                <a:lnTo>
                  <a:pt x="0" y="0"/>
                </a:lnTo>
                <a:close/>
              </a:path>
            </a:pathLst>
          </a:custGeom>
          <a:blipFill>
            <a:blip r:embed="rId4">
              <a:alphaModFix amt="80000"/>
            </a:blip>
            <a:stretch>
              <a:fillRect/>
            </a:stretch>
          </a:blipFill>
        </p:spPr>
      </p:sp>
      <p:sp>
        <p:nvSpPr>
          <p:cNvPr id="4" name="Freeform 4"/>
          <p:cNvSpPr/>
          <p:nvPr/>
        </p:nvSpPr>
        <p:spPr>
          <a:xfrm rot="3205816">
            <a:off x="-121903" y="3160921"/>
            <a:ext cx="1534536" cy="468731"/>
          </a:xfrm>
          <a:custGeom>
            <a:avLst/>
            <a:gdLst/>
            <a:ahLst/>
            <a:cxnLst/>
            <a:rect l="l" t="t" r="r" b="b"/>
            <a:pathLst>
              <a:path w="1534536" h="468731">
                <a:moveTo>
                  <a:pt x="0" y="0"/>
                </a:moveTo>
                <a:lnTo>
                  <a:pt x="1534537" y="0"/>
                </a:lnTo>
                <a:lnTo>
                  <a:pt x="1534537" y="468731"/>
                </a:lnTo>
                <a:lnTo>
                  <a:pt x="0" y="468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741257" y="1910316"/>
            <a:ext cx="5019783" cy="3500764"/>
            <a:chOff x="0" y="0"/>
            <a:chExt cx="2206909" cy="1539084"/>
          </a:xfrm>
        </p:grpSpPr>
        <p:sp>
          <p:nvSpPr>
            <p:cNvPr id="6" name="Freeform 6"/>
            <p:cNvSpPr/>
            <p:nvPr/>
          </p:nvSpPr>
          <p:spPr>
            <a:xfrm>
              <a:off x="0" y="0"/>
              <a:ext cx="2206909" cy="1522527"/>
            </a:xfrm>
            <a:custGeom>
              <a:avLst/>
              <a:gdLst/>
              <a:ahLst/>
              <a:cxnLst/>
              <a:rect l="l" t="t" r="r" b="b"/>
              <a:pathLst>
                <a:path w="2206909" h="1522527">
                  <a:moveTo>
                    <a:pt x="2166810" y="0"/>
                  </a:moveTo>
                  <a:lnTo>
                    <a:pt x="40099" y="0"/>
                  </a:lnTo>
                  <a:cubicBezTo>
                    <a:pt x="29464" y="0"/>
                    <a:pt x="19265" y="4225"/>
                    <a:pt x="11745" y="11745"/>
                  </a:cubicBezTo>
                  <a:cubicBezTo>
                    <a:pt x="4225" y="19265"/>
                    <a:pt x="0" y="29464"/>
                    <a:pt x="0" y="40099"/>
                  </a:cubicBezTo>
                  <a:lnTo>
                    <a:pt x="0" y="1311025"/>
                  </a:lnTo>
                  <a:cubicBezTo>
                    <a:pt x="0" y="1321660"/>
                    <a:pt x="4225" y="1331859"/>
                    <a:pt x="11745" y="1339379"/>
                  </a:cubicBezTo>
                  <a:cubicBezTo>
                    <a:pt x="19265" y="1346899"/>
                    <a:pt x="29464" y="1351124"/>
                    <a:pt x="40099" y="1351124"/>
                  </a:cubicBezTo>
                  <a:lnTo>
                    <a:pt x="117381" y="1351124"/>
                  </a:lnTo>
                  <a:cubicBezTo>
                    <a:pt x="128016" y="1351124"/>
                    <a:pt x="138215" y="1355349"/>
                    <a:pt x="145735" y="1362869"/>
                  </a:cubicBezTo>
                  <a:cubicBezTo>
                    <a:pt x="153255" y="1370389"/>
                    <a:pt x="157480" y="1380588"/>
                    <a:pt x="157480" y="1391223"/>
                  </a:cubicBezTo>
                  <a:lnTo>
                    <a:pt x="157480" y="1498985"/>
                  </a:lnTo>
                  <a:cubicBezTo>
                    <a:pt x="157480" y="1507108"/>
                    <a:pt x="161871" y="1514596"/>
                    <a:pt x="168960" y="1518561"/>
                  </a:cubicBezTo>
                  <a:cubicBezTo>
                    <a:pt x="176049" y="1522527"/>
                    <a:pt x="184729" y="1522350"/>
                    <a:pt x="191650" y="1518100"/>
                  </a:cubicBezTo>
                  <a:lnTo>
                    <a:pt x="429380" y="1372108"/>
                  </a:lnTo>
                  <a:cubicBezTo>
                    <a:pt x="451723" y="1358387"/>
                    <a:pt x="477430" y="1351124"/>
                    <a:pt x="503649" y="1351124"/>
                  </a:cubicBezTo>
                  <a:lnTo>
                    <a:pt x="2166810" y="1351124"/>
                  </a:lnTo>
                  <a:cubicBezTo>
                    <a:pt x="2188956" y="1351124"/>
                    <a:pt x="2206909" y="1333171"/>
                    <a:pt x="2206909" y="1311025"/>
                  </a:cubicBezTo>
                  <a:lnTo>
                    <a:pt x="2206909" y="40099"/>
                  </a:lnTo>
                  <a:cubicBezTo>
                    <a:pt x="2206909" y="29464"/>
                    <a:pt x="2202685" y="19265"/>
                    <a:pt x="2195164" y="11745"/>
                  </a:cubicBezTo>
                  <a:cubicBezTo>
                    <a:pt x="2187644" y="4225"/>
                    <a:pt x="2177445" y="0"/>
                    <a:pt x="2166810" y="0"/>
                  </a:cubicBezTo>
                  <a:close/>
                </a:path>
              </a:pathLst>
            </a:custGeom>
            <a:solidFill>
              <a:srgbClr val="E7FDFF"/>
            </a:solidFill>
          </p:spPr>
        </p:sp>
        <p:sp>
          <p:nvSpPr>
            <p:cNvPr id="7" name="TextBox 7"/>
            <p:cNvSpPr txBox="1"/>
            <p:nvPr/>
          </p:nvSpPr>
          <p:spPr>
            <a:xfrm>
              <a:off x="0" y="-95250"/>
              <a:ext cx="2206909" cy="1443834"/>
            </a:xfrm>
            <a:prstGeom prst="rect">
              <a:avLst/>
            </a:prstGeom>
          </p:spPr>
          <p:txBody>
            <a:bodyPr lIns="50800" tIns="50800" rIns="50800" bIns="50800" rtlCol="0" anchor="ctr"/>
            <a:lstStyle/>
            <a:p>
              <a:pPr algn="ctr">
                <a:lnSpc>
                  <a:spcPts val="2912"/>
                </a:lnSpc>
              </a:pPr>
              <a:endParaRPr/>
            </a:p>
          </p:txBody>
        </p:sp>
      </p:grpSp>
      <p:grpSp>
        <p:nvGrpSpPr>
          <p:cNvPr id="8" name="Group 8"/>
          <p:cNvGrpSpPr/>
          <p:nvPr/>
        </p:nvGrpSpPr>
        <p:grpSpPr>
          <a:xfrm>
            <a:off x="960568" y="2119915"/>
            <a:ext cx="4578874" cy="911822"/>
            <a:chOff x="0" y="0"/>
            <a:chExt cx="2292834" cy="456587"/>
          </a:xfrm>
        </p:grpSpPr>
        <p:sp>
          <p:nvSpPr>
            <p:cNvPr id="9" name="Freeform 9"/>
            <p:cNvSpPr/>
            <p:nvPr/>
          </p:nvSpPr>
          <p:spPr>
            <a:xfrm>
              <a:off x="0" y="0"/>
              <a:ext cx="2292834" cy="456587"/>
            </a:xfrm>
            <a:custGeom>
              <a:avLst/>
              <a:gdLst/>
              <a:ahLst/>
              <a:cxnLst/>
              <a:rect l="l" t="t" r="r" b="b"/>
              <a:pathLst>
                <a:path w="2292834" h="456587">
                  <a:moveTo>
                    <a:pt x="40579" y="0"/>
                  </a:moveTo>
                  <a:lnTo>
                    <a:pt x="2252255" y="0"/>
                  </a:lnTo>
                  <a:cubicBezTo>
                    <a:pt x="2263017" y="0"/>
                    <a:pt x="2273338" y="4275"/>
                    <a:pt x="2280948" y="11885"/>
                  </a:cubicBezTo>
                  <a:cubicBezTo>
                    <a:pt x="2288558" y="19495"/>
                    <a:pt x="2292834" y="29817"/>
                    <a:pt x="2292834" y="40579"/>
                  </a:cubicBezTo>
                  <a:lnTo>
                    <a:pt x="2292834" y="416008"/>
                  </a:lnTo>
                  <a:cubicBezTo>
                    <a:pt x="2292834" y="438420"/>
                    <a:pt x="2274666" y="456587"/>
                    <a:pt x="2252255" y="456587"/>
                  </a:cubicBezTo>
                  <a:lnTo>
                    <a:pt x="40579" y="456587"/>
                  </a:lnTo>
                  <a:cubicBezTo>
                    <a:pt x="29817" y="456587"/>
                    <a:pt x="19495" y="452312"/>
                    <a:pt x="11885" y="444702"/>
                  </a:cubicBezTo>
                  <a:cubicBezTo>
                    <a:pt x="4275" y="437092"/>
                    <a:pt x="0" y="426771"/>
                    <a:pt x="0" y="416008"/>
                  </a:cubicBezTo>
                  <a:lnTo>
                    <a:pt x="0" y="40579"/>
                  </a:lnTo>
                  <a:cubicBezTo>
                    <a:pt x="0" y="18168"/>
                    <a:pt x="18168" y="0"/>
                    <a:pt x="40579" y="0"/>
                  </a:cubicBezTo>
                  <a:close/>
                </a:path>
              </a:pathLst>
            </a:custGeom>
            <a:solidFill>
              <a:srgbClr val="ACDAFD"/>
            </a:solidFill>
            <a:ln cap="rnd">
              <a:noFill/>
              <a:prstDash val="solid"/>
              <a:round/>
            </a:ln>
          </p:spPr>
        </p:sp>
        <p:sp>
          <p:nvSpPr>
            <p:cNvPr id="10" name="TextBox 10"/>
            <p:cNvSpPr txBox="1"/>
            <p:nvPr/>
          </p:nvSpPr>
          <p:spPr>
            <a:xfrm>
              <a:off x="0" y="-85725"/>
              <a:ext cx="2292834"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a:grpSpLocks noChangeAspect="1"/>
          </p:cNvGrpSpPr>
          <p:nvPr/>
        </p:nvGrpSpPr>
        <p:grpSpPr>
          <a:xfrm>
            <a:off x="1070748" y="2310185"/>
            <a:ext cx="514409" cy="531282"/>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t="-10825" b="-10825"/>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grpSp>
        <p:nvGrpSpPr>
          <p:cNvPr id="14" name="Group 14"/>
          <p:cNvGrpSpPr/>
          <p:nvPr/>
        </p:nvGrpSpPr>
        <p:grpSpPr>
          <a:xfrm>
            <a:off x="11562282" y="1901006"/>
            <a:ext cx="4886080" cy="3201403"/>
            <a:chOff x="0" y="0"/>
            <a:chExt cx="2247336" cy="1472475"/>
          </a:xfrm>
        </p:grpSpPr>
        <p:sp>
          <p:nvSpPr>
            <p:cNvPr id="15" name="Freeform 15"/>
            <p:cNvSpPr/>
            <p:nvPr/>
          </p:nvSpPr>
          <p:spPr>
            <a:xfrm>
              <a:off x="0" y="0"/>
              <a:ext cx="2247336" cy="1455465"/>
            </a:xfrm>
            <a:custGeom>
              <a:avLst/>
              <a:gdLst/>
              <a:ahLst/>
              <a:cxnLst/>
              <a:rect l="l" t="t" r="r" b="b"/>
              <a:pathLst>
                <a:path w="2247336" h="1455465">
                  <a:moveTo>
                    <a:pt x="2206140" y="0"/>
                  </a:moveTo>
                  <a:lnTo>
                    <a:pt x="41197" y="0"/>
                  </a:lnTo>
                  <a:cubicBezTo>
                    <a:pt x="30271" y="0"/>
                    <a:pt x="19792" y="4340"/>
                    <a:pt x="12066" y="12066"/>
                  </a:cubicBezTo>
                  <a:cubicBezTo>
                    <a:pt x="4340" y="19792"/>
                    <a:pt x="0" y="30271"/>
                    <a:pt x="0" y="41197"/>
                  </a:cubicBezTo>
                  <a:lnTo>
                    <a:pt x="0" y="1243318"/>
                  </a:lnTo>
                  <a:cubicBezTo>
                    <a:pt x="0" y="1254244"/>
                    <a:pt x="4340" y="1264723"/>
                    <a:pt x="12066" y="1272448"/>
                  </a:cubicBezTo>
                  <a:cubicBezTo>
                    <a:pt x="19792" y="1280174"/>
                    <a:pt x="30271" y="1284515"/>
                    <a:pt x="41197" y="1284515"/>
                  </a:cubicBezTo>
                  <a:lnTo>
                    <a:pt x="116283" y="1284515"/>
                  </a:lnTo>
                  <a:cubicBezTo>
                    <a:pt x="127209" y="1284515"/>
                    <a:pt x="137688" y="1288855"/>
                    <a:pt x="145414" y="1296581"/>
                  </a:cubicBezTo>
                  <a:cubicBezTo>
                    <a:pt x="153140" y="1304307"/>
                    <a:pt x="157480" y="1314785"/>
                    <a:pt x="157480" y="1325711"/>
                  </a:cubicBezTo>
                  <a:lnTo>
                    <a:pt x="157480" y="1431278"/>
                  </a:lnTo>
                  <a:cubicBezTo>
                    <a:pt x="157480" y="1439623"/>
                    <a:pt x="161991" y="1447316"/>
                    <a:pt x="169275" y="1451390"/>
                  </a:cubicBezTo>
                  <a:cubicBezTo>
                    <a:pt x="176558" y="1455465"/>
                    <a:pt x="185474" y="1455283"/>
                    <a:pt x="192585" y="1450916"/>
                  </a:cubicBezTo>
                  <a:lnTo>
                    <a:pt x="428445" y="1306073"/>
                  </a:lnTo>
                  <a:cubicBezTo>
                    <a:pt x="451399" y="1291977"/>
                    <a:pt x="477809" y="1284515"/>
                    <a:pt x="504747" y="1284515"/>
                  </a:cubicBezTo>
                  <a:lnTo>
                    <a:pt x="2206140" y="1284515"/>
                  </a:lnTo>
                  <a:cubicBezTo>
                    <a:pt x="2228892" y="1284515"/>
                    <a:pt x="2247336" y="1266070"/>
                    <a:pt x="2247336" y="1243318"/>
                  </a:cubicBezTo>
                  <a:lnTo>
                    <a:pt x="2247336" y="41197"/>
                  </a:lnTo>
                  <a:cubicBezTo>
                    <a:pt x="2247336" y="30271"/>
                    <a:pt x="2242996" y="19792"/>
                    <a:pt x="2235270" y="12066"/>
                  </a:cubicBezTo>
                  <a:cubicBezTo>
                    <a:pt x="2227544" y="4340"/>
                    <a:pt x="2217066" y="0"/>
                    <a:pt x="2206140" y="0"/>
                  </a:cubicBezTo>
                  <a:close/>
                </a:path>
              </a:pathLst>
            </a:custGeom>
            <a:solidFill>
              <a:srgbClr val="E7FDFF"/>
            </a:solidFill>
          </p:spPr>
        </p:sp>
        <p:sp>
          <p:nvSpPr>
            <p:cNvPr id="16" name="TextBox 16"/>
            <p:cNvSpPr txBox="1"/>
            <p:nvPr/>
          </p:nvSpPr>
          <p:spPr>
            <a:xfrm>
              <a:off x="0" y="-95250"/>
              <a:ext cx="2247336" cy="1377225"/>
            </a:xfrm>
            <a:prstGeom prst="rect">
              <a:avLst/>
            </a:prstGeom>
          </p:spPr>
          <p:txBody>
            <a:bodyPr lIns="50800" tIns="50800" rIns="50800" bIns="50800" rtlCol="0" anchor="ctr"/>
            <a:lstStyle/>
            <a:p>
              <a:pPr algn="ctr">
                <a:lnSpc>
                  <a:spcPts val="2912"/>
                </a:lnSpc>
              </a:pPr>
              <a:endParaRPr/>
            </a:p>
          </p:txBody>
        </p:sp>
      </p:grpSp>
      <p:grpSp>
        <p:nvGrpSpPr>
          <p:cNvPr id="17" name="Group 17"/>
          <p:cNvGrpSpPr/>
          <p:nvPr/>
        </p:nvGrpSpPr>
        <p:grpSpPr>
          <a:xfrm>
            <a:off x="11781593" y="2110605"/>
            <a:ext cx="4578874" cy="911822"/>
            <a:chOff x="0" y="0"/>
            <a:chExt cx="2292834" cy="456587"/>
          </a:xfrm>
        </p:grpSpPr>
        <p:sp>
          <p:nvSpPr>
            <p:cNvPr id="18" name="Freeform 18"/>
            <p:cNvSpPr/>
            <p:nvPr/>
          </p:nvSpPr>
          <p:spPr>
            <a:xfrm>
              <a:off x="0" y="0"/>
              <a:ext cx="2292834" cy="456587"/>
            </a:xfrm>
            <a:custGeom>
              <a:avLst/>
              <a:gdLst/>
              <a:ahLst/>
              <a:cxnLst/>
              <a:rect l="l" t="t" r="r" b="b"/>
              <a:pathLst>
                <a:path w="2292834" h="456587">
                  <a:moveTo>
                    <a:pt x="40579" y="0"/>
                  </a:moveTo>
                  <a:lnTo>
                    <a:pt x="2252255" y="0"/>
                  </a:lnTo>
                  <a:cubicBezTo>
                    <a:pt x="2263017" y="0"/>
                    <a:pt x="2273338" y="4275"/>
                    <a:pt x="2280948" y="11885"/>
                  </a:cubicBezTo>
                  <a:cubicBezTo>
                    <a:pt x="2288558" y="19495"/>
                    <a:pt x="2292834" y="29817"/>
                    <a:pt x="2292834" y="40579"/>
                  </a:cubicBezTo>
                  <a:lnTo>
                    <a:pt x="2292834" y="416008"/>
                  </a:lnTo>
                  <a:cubicBezTo>
                    <a:pt x="2292834" y="438420"/>
                    <a:pt x="2274666" y="456587"/>
                    <a:pt x="2252255" y="456587"/>
                  </a:cubicBezTo>
                  <a:lnTo>
                    <a:pt x="40579" y="456587"/>
                  </a:lnTo>
                  <a:cubicBezTo>
                    <a:pt x="29817" y="456587"/>
                    <a:pt x="19495" y="452312"/>
                    <a:pt x="11885" y="444702"/>
                  </a:cubicBezTo>
                  <a:cubicBezTo>
                    <a:pt x="4275" y="437092"/>
                    <a:pt x="0" y="426771"/>
                    <a:pt x="0" y="416008"/>
                  </a:cubicBezTo>
                  <a:lnTo>
                    <a:pt x="0" y="40579"/>
                  </a:lnTo>
                  <a:cubicBezTo>
                    <a:pt x="0" y="18168"/>
                    <a:pt x="18168" y="0"/>
                    <a:pt x="40579" y="0"/>
                  </a:cubicBezTo>
                  <a:close/>
                </a:path>
              </a:pathLst>
            </a:custGeom>
            <a:solidFill>
              <a:srgbClr val="ACDAFD"/>
            </a:solidFill>
            <a:ln cap="rnd">
              <a:noFill/>
              <a:prstDash val="solid"/>
              <a:round/>
            </a:ln>
          </p:spPr>
        </p:sp>
        <p:sp>
          <p:nvSpPr>
            <p:cNvPr id="19" name="TextBox 19"/>
            <p:cNvSpPr txBox="1"/>
            <p:nvPr/>
          </p:nvSpPr>
          <p:spPr>
            <a:xfrm>
              <a:off x="0" y="-85725"/>
              <a:ext cx="2292834"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p:cNvGrpSpPr/>
          <p:nvPr/>
        </p:nvGrpSpPr>
        <p:grpSpPr>
          <a:xfrm>
            <a:off x="851437" y="6035585"/>
            <a:ext cx="4909603" cy="3107402"/>
            <a:chOff x="0" y="0"/>
            <a:chExt cx="2206909" cy="1396804"/>
          </a:xfrm>
        </p:grpSpPr>
        <p:sp>
          <p:nvSpPr>
            <p:cNvPr id="21" name="Freeform 21"/>
            <p:cNvSpPr/>
            <p:nvPr/>
          </p:nvSpPr>
          <p:spPr>
            <a:xfrm>
              <a:off x="0" y="0"/>
              <a:ext cx="2206909" cy="1379876"/>
            </a:xfrm>
            <a:custGeom>
              <a:avLst/>
              <a:gdLst/>
              <a:ahLst/>
              <a:cxnLst/>
              <a:rect l="l" t="t" r="r" b="b"/>
              <a:pathLst>
                <a:path w="2206909" h="1379876">
                  <a:moveTo>
                    <a:pt x="2165910" y="0"/>
                  </a:moveTo>
                  <a:lnTo>
                    <a:pt x="40999" y="0"/>
                  </a:lnTo>
                  <a:cubicBezTo>
                    <a:pt x="18356" y="0"/>
                    <a:pt x="0" y="18356"/>
                    <a:pt x="0" y="40999"/>
                  </a:cubicBezTo>
                  <a:lnTo>
                    <a:pt x="0" y="1167845"/>
                  </a:lnTo>
                  <a:cubicBezTo>
                    <a:pt x="0" y="1190488"/>
                    <a:pt x="18356" y="1208844"/>
                    <a:pt x="40999" y="1208844"/>
                  </a:cubicBezTo>
                  <a:lnTo>
                    <a:pt x="116481" y="1208844"/>
                  </a:lnTo>
                  <a:cubicBezTo>
                    <a:pt x="139124" y="1208844"/>
                    <a:pt x="157480" y="1227200"/>
                    <a:pt x="157480" y="1249843"/>
                  </a:cubicBezTo>
                  <a:lnTo>
                    <a:pt x="157480" y="1355805"/>
                  </a:lnTo>
                  <a:cubicBezTo>
                    <a:pt x="157480" y="1364110"/>
                    <a:pt x="161970" y="1371766"/>
                    <a:pt x="169218" y="1375821"/>
                  </a:cubicBezTo>
                  <a:cubicBezTo>
                    <a:pt x="176466" y="1379876"/>
                    <a:pt x="185340" y="1379695"/>
                    <a:pt x="192417" y="1375349"/>
                  </a:cubicBezTo>
                  <a:lnTo>
                    <a:pt x="428613" y="1230299"/>
                  </a:lnTo>
                  <a:cubicBezTo>
                    <a:pt x="451457" y="1216271"/>
                    <a:pt x="477741" y="1208844"/>
                    <a:pt x="504549" y="1208844"/>
                  </a:cubicBezTo>
                  <a:lnTo>
                    <a:pt x="2165910" y="1208844"/>
                  </a:lnTo>
                  <a:cubicBezTo>
                    <a:pt x="2188553" y="1208844"/>
                    <a:pt x="2206909" y="1190488"/>
                    <a:pt x="2206909" y="1167845"/>
                  </a:cubicBezTo>
                  <a:lnTo>
                    <a:pt x="2206909" y="40999"/>
                  </a:lnTo>
                  <a:cubicBezTo>
                    <a:pt x="2206909" y="18356"/>
                    <a:pt x="2188553" y="0"/>
                    <a:pt x="2165910" y="0"/>
                  </a:cubicBezTo>
                  <a:close/>
                </a:path>
              </a:pathLst>
            </a:custGeom>
            <a:solidFill>
              <a:srgbClr val="E7FDFF"/>
            </a:solidFill>
          </p:spPr>
        </p:sp>
        <p:sp>
          <p:nvSpPr>
            <p:cNvPr id="22" name="TextBox 22"/>
            <p:cNvSpPr txBox="1"/>
            <p:nvPr/>
          </p:nvSpPr>
          <p:spPr>
            <a:xfrm>
              <a:off x="0" y="-95250"/>
              <a:ext cx="2206909" cy="1301554"/>
            </a:xfrm>
            <a:prstGeom prst="rect">
              <a:avLst/>
            </a:prstGeom>
          </p:spPr>
          <p:txBody>
            <a:bodyPr lIns="50800" tIns="50800" rIns="50800" bIns="50800" rtlCol="0" anchor="ctr"/>
            <a:lstStyle/>
            <a:p>
              <a:pPr algn="ctr">
                <a:lnSpc>
                  <a:spcPts val="2912"/>
                </a:lnSpc>
              </a:pPr>
              <a:endParaRPr/>
            </a:p>
          </p:txBody>
        </p:sp>
      </p:grpSp>
      <p:grpSp>
        <p:nvGrpSpPr>
          <p:cNvPr id="23" name="Group 23"/>
          <p:cNvGrpSpPr/>
          <p:nvPr/>
        </p:nvGrpSpPr>
        <p:grpSpPr>
          <a:xfrm>
            <a:off x="1070748" y="6245184"/>
            <a:ext cx="4578874" cy="911822"/>
            <a:chOff x="0" y="0"/>
            <a:chExt cx="2292834" cy="456587"/>
          </a:xfrm>
        </p:grpSpPr>
        <p:sp>
          <p:nvSpPr>
            <p:cNvPr id="24" name="Freeform 24"/>
            <p:cNvSpPr/>
            <p:nvPr/>
          </p:nvSpPr>
          <p:spPr>
            <a:xfrm>
              <a:off x="0" y="0"/>
              <a:ext cx="2292834" cy="456587"/>
            </a:xfrm>
            <a:custGeom>
              <a:avLst/>
              <a:gdLst/>
              <a:ahLst/>
              <a:cxnLst/>
              <a:rect l="l" t="t" r="r" b="b"/>
              <a:pathLst>
                <a:path w="2292834" h="456587">
                  <a:moveTo>
                    <a:pt x="40579" y="0"/>
                  </a:moveTo>
                  <a:lnTo>
                    <a:pt x="2252255" y="0"/>
                  </a:lnTo>
                  <a:cubicBezTo>
                    <a:pt x="2263017" y="0"/>
                    <a:pt x="2273338" y="4275"/>
                    <a:pt x="2280948" y="11885"/>
                  </a:cubicBezTo>
                  <a:cubicBezTo>
                    <a:pt x="2288558" y="19495"/>
                    <a:pt x="2292834" y="29817"/>
                    <a:pt x="2292834" y="40579"/>
                  </a:cubicBezTo>
                  <a:lnTo>
                    <a:pt x="2292834" y="416008"/>
                  </a:lnTo>
                  <a:cubicBezTo>
                    <a:pt x="2292834" y="438420"/>
                    <a:pt x="2274666" y="456587"/>
                    <a:pt x="2252255" y="456587"/>
                  </a:cubicBezTo>
                  <a:lnTo>
                    <a:pt x="40579" y="456587"/>
                  </a:lnTo>
                  <a:cubicBezTo>
                    <a:pt x="29817" y="456587"/>
                    <a:pt x="19495" y="452312"/>
                    <a:pt x="11885" y="444702"/>
                  </a:cubicBezTo>
                  <a:cubicBezTo>
                    <a:pt x="4275" y="437092"/>
                    <a:pt x="0" y="426771"/>
                    <a:pt x="0" y="416008"/>
                  </a:cubicBezTo>
                  <a:lnTo>
                    <a:pt x="0" y="40579"/>
                  </a:lnTo>
                  <a:cubicBezTo>
                    <a:pt x="0" y="18168"/>
                    <a:pt x="18168" y="0"/>
                    <a:pt x="40579" y="0"/>
                  </a:cubicBezTo>
                  <a:close/>
                </a:path>
              </a:pathLst>
            </a:custGeom>
            <a:solidFill>
              <a:srgbClr val="ACDAFD"/>
            </a:solidFill>
            <a:ln cap="rnd">
              <a:noFill/>
              <a:prstDash val="solid"/>
              <a:round/>
            </a:ln>
          </p:spPr>
        </p:sp>
        <p:sp>
          <p:nvSpPr>
            <p:cNvPr id="25" name="TextBox 25"/>
            <p:cNvSpPr txBox="1"/>
            <p:nvPr/>
          </p:nvSpPr>
          <p:spPr>
            <a:xfrm>
              <a:off x="0" y="-85725"/>
              <a:ext cx="2292834"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6" name="Group 26"/>
          <p:cNvGrpSpPr/>
          <p:nvPr/>
        </p:nvGrpSpPr>
        <p:grpSpPr>
          <a:xfrm>
            <a:off x="6351999" y="808075"/>
            <a:ext cx="4636495" cy="3140006"/>
            <a:chOff x="0" y="0"/>
            <a:chExt cx="2206909" cy="1494601"/>
          </a:xfrm>
        </p:grpSpPr>
        <p:sp>
          <p:nvSpPr>
            <p:cNvPr id="27" name="Freeform 27"/>
            <p:cNvSpPr/>
            <p:nvPr/>
          </p:nvSpPr>
          <p:spPr>
            <a:xfrm>
              <a:off x="0" y="0"/>
              <a:ext cx="2206909" cy="1476675"/>
            </a:xfrm>
            <a:custGeom>
              <a:avLst/>
              <a:gdLst/>
              <a:ahLst/>
              <a:cxnLst/>
              <a:rect l="l" t="t" r="r" b="b"/>
              <a:pathLst>
                <a:path w="2206909" h="1476675">
                  <a:moveTo>
                    <a:pt x="2163495" y="0"/>
                  </a:moveTo>
                  <a:lnTo>
                    <a:pt x="43414" y="0"/>
                  </a:lnTo>
                  <a:cubicBezTo>
                    <a:pt x="19437" y="0"/>
                    <a:pt x="0" y="19437"/>
                    <a:pt x="0" y="43414"/>
                  </a:cubicBezTo>
                  <a:lnTo>
                    <a:pt x="0" y="1263227"/>
                  </a:lnTo>
                  <a:cubicBezTo>
                    <a:pt x="0" y="1274741"/>
                    <a:pt x="4574" y="1285783"/>
                    <a:pt x="12716" y="1293925"/>
                  </a:cubicBezTo>
                  <a:cubicBezTo>
                    <a:pt x="20857" y="1302067"/>
                    <a:pt x="31900" y="1306641"/>
                    <a:pt x="43414" y="1306641"/>
                  </a:cubicBezTo>
                  <a:lnTo>
                    <a:pt x="114066" y="1306641"/>
                  </a:lnTo>
                  <a:cubicBezTo>
                    <a:pt x="125580" y="1306641"/>
                    <a:pt x="136623" y="1311215"/>
                    <a:pt x="144764" y="1319357"/>
                  </a:cubicBezTo>
                  <a:cubicBezTo>
                    <a:pt x="152906" y="1327498"/>
                    <a:pt x="157480" y="1338541"/>
                    <a:pt x="157480" y="1350055"/>
                  </a:cubicBezTo>
                  <a:lnTo>
                    <a:pt x="157480" y="1451187"/>
                  </a:lnTo>
                  <a:cubicBezTo>
                    <a:pt x="157480" y="1459981"/>
                    <a:pt x="162234" y="1468088"/>
                    <a:pt x="169909" y="1472382"/>
                  </a:cubicBezTo>
                  <a:cubicBezTo>
                    <a:pt x="177585" y="1476675"/>
                    <a:pt x="186981" y="1476484"/>
                    <a:pt x="194475" y="1471882"/>
                  </a:cubicBezTo>
                  <a:lnTo>
                    <a:pt x="426555" y="1329360"/>
                  </a:lnTo>
                  <a:cubicBezTo>
                    <a:pt x="450745" y="1314505"/>
                    <a:pt x="478577" y="1306641"/>
                    <a:pt x="506964" y="1306641"/>
                  </a:cubicBezTo>
                  <a:lnTo>
                    <a:pt x="2163495" y="1306641"/>
                  </a:lnTo>
                  <a:cubicBezTo>
                    <a:pt x="2187472" y="1306641"/>
                    <a:pt x="2206909" y="1287204"/>
                    <a:pt x="2206909" y="1263227"/>
                  </a:cubicBezTo>
                  <a:lnTo>
                    <a:pt x="2206909" y="43414"/>
                  </a:lnTo>
                  <a:cubicBezTo>
                    <a:pt x="2206909" y="31900"/>
                    <a:pt x="2202335" y="20857"/>
                    <a:pt x="2194194" y="12716"/>
                  </a:cubicBezTo>
                  <a:cubicBezTo>
                    <a:pt x="2186052" y="4574"/>
                    <a:pt x="2175009" y="0"/>
                    <a:pt x="2163495" y="0"/>
                  </a:cubicBezTo>
                  <a:close/>
                </a:path>
              </a:pathLst>
            </a:custGeom>
            <a:solidFill>
              <a:srgbClr val="E7FDFF"/>
            </a:solidFill>
          </p:spPr>
        </p:sp>
        <p:sp>
          <p:nvSpPr>
            <p:cNvPr id="28" name="TextBox 28"/>
            <p:cNvSpPr txBox="1"/>
            <p:nvPr/>
          </p:nvSpPr>
          <p:spPr>
            <a:xfrm>
              <a:off x="0" y="-95250"/>
              <a:ext cx="2206909" cy="1399351"/>
            </a:xfrm>
            <a:prstGeom prst="rect">
              <a:avLst/>
            </a:prstGeom>
          </p:spPr>
          <p:txBody>
            <a:bodyPr lIns="50800" tIns="50800" rIns="50800" bIns="50800" rtlCol="0" anchor="ctr"/>
            <a:lstStyle/>
            <a:p>
              <a:pPr algn="ctr">
                <a:lnSpc>
                  <a:spcPts val="2912"/>
                </a:lnSpc>
              </a:pPr>
              <a:endParaRPr/>
            </a:p>
          </p:txBody>
        </p:sp>
      </p:grpSp>
      <p:grpSp>
        <p:nvGrpSpPr>
          <p:cNvPr id="29" name="Group 29"/>
          <p:cNvGrpSpPr/>
          <p:nvPr/>
        </p:nvGrpSpPr>
        <p:grpSpPr>
          <a:xfrm>
            <a:off x="6567846" y="989184"/>
            <a:ext cx="4204801" cy="911822"/>
            <a:chOff x="0" y="0"/>
            <a:chExt cx="2105520" cy="456587"/>
          </a:xfrm>
        </p:grpSpPr>
        <p:sp>
          <p:nvSpPr>
            <p:cNvPr id="30" name="Freeform 30"/>
            <p:cNvSpPr/>
            <p:nvPr/>
          </p:nvSpPr>
          <p:spPr>
            <a:xfrm>
              <a:off x="0" y="0"/>
              <a:ext cx="2105520" cy="456587"/>
            </a:xfrm>
            <a:custGeom>
              <a:avLst/>
              <a:gdLst/>
              <a:ahLst/>
              <a:cxnLst/>
              <a:rect l="l" t="t" r="r" b="b"/>
              <a:pathLst>
                <a:path w="2105520" h="456587">
                  <a:moveTo>
                    <a:pt x="44189" y="0"/>
                  </a:moveTo>
                  <a:lnTo>
                    <a:pt x="2061331" y="0"/>
                  </a:lnTo>
                  <a:cubicBezTo>
                    <a:pt x="2073051" y="0"/>
                    <a:pt x="2084290" y="4656"/>
                    <a:pt x="2092577" y="12943"/>
                  </a:cubicBezTo>
                  <a:cubicBezTo>
                    <a:pt x="2100864" y="21230"/>
                    <a:pt x="2105520" y="32469"/>
                    <a:pt x="2105520" y="44189"/>
                  </a:cubicBezTo>
                  <a:lnTo>
                    <a:pt x="2105520" y="412398"/>
                  </a:lnTo>
                  <a:cubicBezTo>
                    <a:pt x="2105520" y="424118"/>
                    <a:pt x="2100864" y="435358"/>
                    <a:pt x="2092577" y="443645"/>
                  </a:cubicBezTo>
                  <a:cubicBezTo>
                    <a:pt x="2084290" y="451932"/>
                    <a:pt x="2073051" y="456587"/>
                    <a:pt x="2061331" y="456587"/>
                  </a:cubicBezTo>
                  <a:lnTo>
                    <a:pt x="44189" y="456587"/>
                  </a:lnTo>
                  <a:cubicBezTo>
                    <a:pt x="32469" y="456587"/>
                    <a:pt x="21230" y="451932"/>
                    <a:pt x="12943" y="443645"/>
                  </a:cubicBezTo>
                  <a:cubicBezTo>
                    <a:pt x="4656" y="435358"/>
                    <a:pt x="0" y="424118"/>
                    <a:pt x="0" y="412398"/>
                  </a:cubicBezTo>
                  <a:lnTo>
                    <a:pt x="0" y="44189"/>
                  </a:lnTo>
                  <a:cubicBezTo>
                    <a:pt x="0" y="32469"/>
                    <a:pt x="4656" y="21230"/>
                    <a:pt x="12943" y="12943"/>
                  </a:cubicBezTo>
                  <a:cubicBezTo>
                    <a:pt x="21230" y="4656"/>
                    <a:pt x="32469" y="0"/>
                    <a:pt x="44189" y="0"/>
                  </a:cubicBezTo>
                  <a:close/>
                </a:path>
              </a:pathLst>
            </a:custGeom>
            <a:solidFill>
              <a:srgbClr val="ACDAFD"/>
            </a:solidFill>
            <a:ln cap="rnd">
              <a:noFill/>
              <a:prstDash val="solid"/>
              <a:round/>
            </a:ln>
          </p:spPr>
        </p:sp>
        <p:sp>
          <p:nvSpPr>
            <p:cNvPr id="31" name="TextBox 31"/>
            <p:cNvSpPr txBox="1"/>
            <p:nvPr/>
          </p:nvSpPr>
          <p:spPr>
            <a:xfrm>
              <a:off x="0" y="-85725"/>
              <a:ext cx="2105520"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2" name="Group 32"/>
          <p:cNvGrpSpPr/>
          <p:nvPr/>
        </p:nvGrpSpPr>
        <p:grpSpPr>
          <a:xfrm>
            <a:off x="12133782" y="5586033"/>
            <a:ext cx="5019783" cy="3500764"/>
            <a:chOff x="0" y="0"/>
            <a:chExt cx="2206909" cy="1539084"/>
          </a:xfrm>
        </p:grpSpPr>
        <p:sp>
          <p:nvSpPr>
            <p:cNvPr id="33" name="Freeform 33"/>
            <p:cNvSpPr/>
            <p:nvPr/>
          </p:nvSpPr>
          <p:spPr>
            <a:xfrm>
              <a:off x="0" y="0"/>
              <a:ext cx="2206909" cy="1522527"/>
            </a:xfrm>
            <a:custGeom>
              <a:avLst/>
              <a:gdLst/>
              <a:ahLst/>
              <a:cxnLst/>
              <a:rect l="l" t="t" r="r" b="b"/>
              <a:pathLst>
                <a:path w="2206909" h="1522527">
                  <a:moveTo>
                    <a:pt x="2166810" y="0"/>
                  </a:moveTo>
                  <a:lnTo>
                    <a:pt x="40099" y="0"/>
                  </a:lnTo>
                  <a:cubicBezTo>
                    <a:pt x="29464" y="0"/>
                    <a:pt x="19265" y="4225"/>
                    <a:pt x="11745" y="11745"/>
                  </a:cubicBezTo>
                  <a:cubicBezTo>
                    <a:pt x="4225" y="19265"/>
                    <a:pt x="0" y="29464"/>
                    <a:pt x="0" y="40099"/>
                  </a:cubicBezTo>
                  <a:lnTo>
                    <a:pt x="0" y="1311025"/>
                  </a:lnTo>
                  <a:cubicBezTo>
                    <a:pt x="0" y="1321660"/>
                    <a:pt x="4225" y="1331859"/>
                    <a:pt x="11745" y="1339379"/>
                  </a:cubicBezTo>
                  <a:cubicBezTo>
                    <a:pt x="19265" y="1346899"/>
                    <a:pt x="29464" y="1351124"/>
                    <a:pt x="40099" y="1351124"/>
                  </a:cubicBezTo>
                  <a:lnTo>
                    <a:pt x="117381" y="1351124"/>
                  </a:lnTo>
                  <a:cubicBezTo>
                    <a:pt x="128016" y="1351124"/>
                    <a:pt x="138215" y="1355349"/>
                    <a:pt x="145735" y="1362869"/>
                  </a:cubicBezTo>
                  <a:cubicBezTo>
                    <a:pt x="153255" y="1370389"/>
                    <a:pt x="157480" y="1380588"/>
                    <a:pt x="157480" y="1391223"/>
                  </a:cubicBezTo>
                  <a:lnTo>
                    <a:pt x="157480" y="1498985"/>
                  </a:lnTo>
                  <a:cubicBezTo>
                    <a:pt x="157480" y="1507108"/>
                    <a:pt x="161871" y="1514596"/>
                    <a:pt x="168960" y="1518561"/>
                  </a:cubicBezTo>
                  <a:cubicBezTo>
                    <a:pt x="176049" y="1522527"/>
                    <a:pt x="184729" y="1522350"/>
                    <a:pt x="191650" y="1518100"/>
                  </a:cubicBezTo>
                  <a:lnTo>
                    <a:pt x="429380" y="1372108"/>
                  </a:lnTo>
                  <a:cubicBezTo>
                    <a:pt x="451723" y="1358387"/>
                    <a:pt x="477430" y="1351124"/>
                    <a:pt x="503649" y="1351124"/>
                  </a:cubicBezTo>
                  <a:lnTo>
                    <a:pt x="2166810" y="1351124"/>
                  </a:lnTo>
                  <a:cubicBezTo>
                    <a:pt x="2188956" y="1351124"/>
                    <a:pt x="2206909" y="1333171"/>
                    <a:pt x="2206909" y="1311025"/>
                  </a:cubicBezTo>
                  <a:lnTo>
                    <a:pt x="2206909" y="40099"/>
                  </a:lnTo>
                  <a:cubicBezTo>
                    <a:pt x="2206909" y="29464"/>
                    <a:pt x="2202685" y="19265"/>
                    <a:pt x="2195164" y="11745"/>
                  </a:cubicBezTo>
                  <a:cubicBezTo>
                    <a:pt x="2187644" y="4225"/>
                    <a:pt x="2177445" y="0"/>
                    <a:pt x="2166810" y="0"/>
                  </a:cubicBezTo>
                  <a:close/>
                </a:path>
              </a:pathLst>
            </a:custGeom>
            <a:solidFill>
              <a:srgbClr val="E7FDFF"/>
            </a:solidFill>
          </p:spPr>
        </p:sp>
        <p:sp>
          <p:nvSpPr>
            <p:cNvPr id="34" name="TextBox 34"/>
            <p:cNvSpPr txBox="1"/>
            <p:nvPr/>
          </p:nvSpPr>
          <p:spPr>
            <a:xfrm>
              <a:off x="0" y="-95250"/>
              <a:ext cx="2206909" cy="1443834"/>
            </a:xfrm>
            <a:prstGeom prst="rect">
              <a:avLst/>
            </a:prstGeom>
          </p:spPr>
          <p:txBody>
            <a:bodyPr lIns="50800" tIns="50800" rIns="50800" bIns="50800" rtlCol="0" anchor="ctr"/>
            <a:lstStyle/>
            <a:p>
              <a:pPr algn="ctr">
                <a:lnSpc>
                  <a:spcPts val="2912"/>
                </a:lnSpc>
              </a:pPr>
              <a:endParaRPr/>
            </a:p>
          </p:txBody>
        </p:sp>
      </p:grpSp>
      <p:grpSp>
        <p:nvGrpSpPr>
          <p:cNvPr id="35" name="Group 35"/>
          <p:cNvGrpSpPr/>
          <p:nvPr/>
        </p:nvGrpSpPr>
        <p:grpSpPr>
          <a:xfrm>
            <a:off x="12353093" y="5795632"/>
            <a:ext cx="4578874" cy="911822"/>
            <a:chOff x="0" y="0"/>
            <a:chExt cx="2292834" cy="456587"/>
          </a:xfrm>
        </p:grpSpPr>
        <p:sp>
          <p:nvSpPr>
            <p:cNvPr id="36" name="Freeform 36"/>
            <p:cNvSpPr/>
            <p:nvPr/>
          </p:nvSpPr>
          <p:spPr>
            <a:xfrm>
              <a:off x="0" y="0"/>
              <a:ext cx="2292834" cy="456587"/>
            </a:xfrm>
            <a:custGeom>
              <a:avLst/>
              <a:gdLst/>
              <a:ahLst/>
              <a:cxnLst/>
              <a:rect l="l" t="t" r="r" b="b"/>
              <a:pathLst>
                <a:path w="2292834" h="456587">
                  <a:moveTo>
                    <a:pt x="40579" y="0"/>
                  </a:moveTo>
                  <a:lnTo>
                    <a:pt x="2252255" y="0"/>
                  </a:lnTo>
                  <a:cubicBezTo>
                    <a:pt x="2263017" y="0"/>
                    <a:pt x="2273338" y="4275"/>
                    <a:pt x="2280948" y="11885"/>
                  </a:cubicBezTo>
                  <a:cubicBezTo>
                    <a:pt x="2288558" y="19495"/>
                    <a:pt x="2292834" y="29817"/>
                    <a:pt x="2292834" y="40579"/>
                  </a:cubicBezTo>
                  <a:lnTo>
                    <a:pt x="2292834" y="416008"/>
                  </a:lnTo>
                  <a:cubicBezTo>
                    <a:pt x="2292834" y="438420"/>
                    <a:pt x="2274666" y="456587"/>
                    <a:pt x="2252255" y="456587"/>
                  </a:cubicBezTo>
                  <a:lnTo>
                    <a:pt x="40579" y="456587"/>
                  </a:lnTo>
                  <a:cubicBezTo>
                    <a:pt x="29817" y="456587"/>
                    <a:pt x="19495" y="452312"/>
                    <a:pt x="11885" y="444702"/>
                  </a:cubicBezTo>
                  <a:cubicBezTo>
                    <a:pt x="4275" y="437092"/>
                    <a:pt x="0" y="426771"/>
                    <a:pt x="0" y="416008"/>
                  </a:cubicBezTo>
                  <a:lnTo>
                    <a:pt x="0" y="40579"/>
                  </a:lnTo>
                  <a:cubicBezTo>
                    <a:pt x="0" y="18168"/>
                    <a:pt x="18168" y="0"/>
                    <a:pt x="40579" y="0"/>
                  </a:cubicBezTo>
                  <a:close/>
                </a:path>
              </a:pathLst>
            </a:custGeom>
            <a:solidFill>
              <a:srgbClr val="ACDAFD"/>
            </a:solidFill>
            <a:ln cap="rnd">
              <a:noFill/>
              <a:prstDash val="solid"/>
              <a:round/>
            </a:ln>
          </p:spPr>
        </p:sp>
        <p:sp>
          <p:nvSpPr>
            <p:cNvPr id="37" name="TextBox 37"/>
            <p:cNvSpPr txBox="1"/>
            <p:nvPr/>
          </p:nvSpPr>
          <p:spPr>
            <a:xfrm>
              <a:off x="0" y="-85725"/>
              <a:ext cx="2292834"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8" name="Group 38"/>
          <p:cNvGrpSpPr/>
          <p:nvPr/>
        </p:nvGrpSpPr>
        <p:grpSpPr>
          <a:xfrm>
            <a:off x="6351999" y="4963853"/>
            <a:ext cx="5019783" cy="3227403"/>
            <a:chOff x="0" y="0"/>
            <a:chExt cx="2206909" cy="1418903"/>
          </a:xfrm>
        </p:grpSpPr>
        <p:sp>
          <p:nvSpPr>
            <p:cNvPr id="39" name="Freeform 39"/>
            <p:cNvSpPr/>
            <p:nvPr/>
          </p:nvSpPr>
          <p:spPr>
            <a:xfrm>
              <a:off x="0" y="0"/>
              <a:ext cx="2206909" cy="1402346"/>
            </a:xfrm>
            <a:custGeom>
              <a:avLst/>
              <a:gdLst/>
              <a:ahLst/>
              <a:cxnLst/>
              <a:rect l="l" t="t" r="r" b="b"/>
              <a:pathLst>
                <a:path w="2206909" h="1402346">
                  <a:moveTo>
                    <a:pt x="2166810" y="0"/>
                  </a:moveTo>
                  <a:lnTo>
                    <a:pt x="40099" y="0"/>
                  </a:lnTo>
                  <a:cubicBezTo>
                    <a:pt x="29464" y="0"/>
                    <a:pt x="19265" y="4225"/>
                    <a:pt x="11745" y="11745"/>
                  </a:cubicBezTo>
                  <a:cubicBezTo>
                    <a:pt x="4225" y="19265"/>
                    <a:pt x="0" y="29464"/>
                    <a:pt x="0" y="40099"/>
                  </a:cubicBezTo>
                  <a:lnTo>
                    <a:pt x="0" y="1190844"/>
                  </a:lnTo>
                  <a:cubicBezTo>
                    <a:pt x="0" y="1201479"/>
                    <a:pt x="4225" y="1211678"/>
                    <a:pt x="11745" y="1219198"/>
                  </a:cubicBezTo>
                  <a:cubicBezTo>
                    <a:pt x="19265" y="1226718"/>
                    <a:pt x="29464" y="1230943"/>
                    <a:pt x="40099" y="1230943"/>
                  </a:cubicBezTo>
                  <a:lnTo>
                    <a:pt x="117381" y="1230943"/>
                  </a:lnTo>
                  <a:cubicBezTo>
                    <a:pt x="128016" y="1230943"/>
                    <a:pt x="138215" y="1235168"/>
                    <a:pt x="145735" y="1242688"/>
                  </a:cubicBezTo>
                  <a:cubicBezTo>
                    <a:pt x="153255" y="1250208"/>
                    <a:pt x="157480" y="1260407"/>
                    <a:pt x="157480" y="1271042"/>
                  </a:cubicBezTo>
                  <a:lnTo>
                    <a:pt x="157480" y="1378804"/>
                  </a:lnTo>
                  <a:cubicBezTo>
                    <a:pt x="157480" y="1386927"/>
                    <a:pt x="161871" y="1394415"/>
                    <a:pt x="168960" y="1398380"/>
                  </a:cubicBezTo>
                  <a:cubicBezTo>
                    <a:pt x="176049" y="1402346"/>
                    <a:pt x="184729" y="1402169"/>
                    <a:pt x="191650" y="1397919"/>
                  </a:cubicBezTo>
                  <a:lnTo>
                    <a:pt x="429380" y="1251927"/>
                  </a:lnTo>
                  <a:cubicBezTo>
                    <a:pt x="451723" y="1238206"/>
                    <a:pt x="477430" y="1230943"/>
                    <a:pt x="503649" y="1230943"/>
                  </a:cubicBezTo>
                  <a:lnTo>
                    <a:pt x="2166810" y="1230943"/>
                  </a:lnTo>
                  <a:cubicBezTo>
                    <a:pt x="2188956" y="1230943"/>
                    <a:pt x="2206909" y="1212990"/>
                    <a:pt x="2206909" y="1190844"/>
                  </a:cubicBezTo>
                  <a:lnTo>
                    <a:pt x="2206909" y="40099"/>
                  </a:lnTo>
                  <a:cubicBezTo>
                    <a:pt x="2206909" y="29464"/>
                    <a:pt x="2202685" y="19265"/>
                    <a:pt x="2195164" y="11745"/>
                  </a:cubicBezTo>
                  <a:cubicBezTo>
                    <a:pt x="2187644" y="4225"/>
                    <a:pt x="2177445" y="0"/>
                    <a:pt x="2166810" y="0"/>
                  </a:cubicBezTo>
                  <a:close/>
                </a:path>
              </a:pathLst>
            </a:custGeom>
            <a:solidFill>
              <a:srgbClr val="E7FDFF"/>
            </a:solidFill>
          </p:spPr>
        </p:sp>
        <p:sp>
          <p:nvSpPr>
            <p:cNvPr id="40" name="TextBox 40"/>
            <p:cNvSpPr txBox="1"/>
            <p:nvPr/>
          </p:nvSpPr>
          <p:spPr>
            <a:xfrm>
              <a:off x="0" y="-95250"/>
              <a:ext cx="2206909" cy="1323653"/>
            </a:xfrm>
            <a:prstGeom prst="rect">
              <a:avLst/>
            </a:prstGeom>
          </p:spPr>
          <p:txBody>
            <a:bodyPr lIns="50800" tIns="50800" rIns="50800" bIns="50800" rtlCol="0" anchor="ctr"/>
            <a:lstStyle/>
            <a:p>
              <a:pPr algn="ctr">
                <a:lnSpc>
                  <a:spcPts val="2912"/>
                </a:lnSpc>
              </a:pPr>
              <a:endParaRPr/>
            </a:p>
          </p:txBody>
        </p:sp>
      </p:grpSp>
      <p:grpSp>
        <p:nvGrpSpPr>
          <p:cNvPr id="41" name="Group 41"/>
          <p:cNvGrpSpPr/>
          <p:nvPr/>
        </p:nvGrpSpPr>
        <p:grpSpPr>
          <a:xfrm>
            <a:off x="6571310" y="5173452"/>
            <a:ext cx="4578874" cy="911822"/>
            <a:chOff x="0" y="0"/>
            <a:chExt cx="2292834" cy="456587"/>
          </a:xfrm>
        </p:grpSpPr>
        <p:sp>
          <p:nvSpPr>
            <p:cNvPr id="42" name="Freeform 42"/>
            <p:cNvSpPr/>
            <p:nvPr/>
          </p:nvSpPr>
          <p:spPr>
            <a:xfrm>
              <a:off x="0" y="0"/>
              <a:ext cx="2292834" cy="456587"/>
            </a:xfrm>
            <a:custGeom>
              <a:avLst/>
              <a:gdLst/>
              <a:ahLst/>
              <a:cxnLst/>
              <a:rect l="l" t="t" r="r" b="b"/>
              <a:pathLst>
                <a:path w="2292834" h="456587">
                  <a:moveTo>
                    <a:pt x="40579" y="0"/>
                  </a:moveTo>
                  <a:lnTo>
                    <a:pt x="2252255" y="0"/>
                  </a:lnTo>
                  <a:cubicBezTo>
                    <a:pt x="2263017" y="0"/>
                    <a:pt x="2273338" y="4275"/>
                    <a:pt x="2280948" y="11885"/>
                  </a:cubicBezTo>
                  <a:cubicBezTo>
                    <a:pt x="2288558" y="19495"/>
                    <a:pt x="2292834" y="29817"/>
                    <a:pt x="2292834" y="40579"/>
                  </a:cubicBezTo>
                  <a:lnTo>
                    <a:pt x="2292834" y="416008"/>
                  </a:lnTo>
                  <a:cubicBezTo>
                    <a:pt x="2292834" y="438420"/>
                    <a:pt x="2274666" y="456587"/>
                    <a:pt x="2252255" y="456587"/>
                  </a:cubicBezTo>
                  <a:lnTo>
                    <a:pt x="40579" y="456587"/>
                  </a:lnTo>
                  <a:cubicBezTo>
                    <a:pt x="29817" y="456587"/>
                    <a:pt x="19495" y="452312"/>
                    <a:pt x="11885" y="444702"/>
                  </a:cubicBezTo>
                  <a:cubicBezTo>
                    <a:pt x="4275" y="437092"/>
                    <a:pt x="0" y="426771"/>
                    <a:pt x="0" y="416008"/>
                  </a:cubicBezTo>
                  <a:lnTo>
                    <a:pt x="0" y="40579"/>
                  </a:lnTo>
                  <a:cubicBezTo>
                    <a:pt x="0" y="18168"/>
                    <a:pt x="18168" y="0"/>
                    <a:pt x="40579" y="0"/>
                  </a:cubicBezTo>
                  <a:close/>
                </a:path>
              </a:pathLst>
            </a:custGeom>
            <a:solidFill>
              <a:srgbClr val="ACDAFD"/>
            </a:solidFill>
            <a:ln cap="rnd">
              <a:noFill/>
              <a:prstDash val="solid"/>
              <a:round/>
            </a:ln>
          </p:spPr>
        </p:sp>
        <p:sp>
          <p:nvSpPr>
            <p:cNvPr id="43" name="TextBox 43"/>
            <p:cNvSpPr txBox="1"/>
            <p:nvPr/>
          </p:nvSpPr>
          <p:spPr>
            <a:xfrm>
              <a:off x="0" y="-85725"/>
              <a:ext cx="2292834" cy="54231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4" name="Group 44"/>
          <p:cNvGrpSpPr>
            <a:grpSpLocks noChangeAspect="1"/>
          </p:cNvGrpSpPr>
          <p:nvPr/>
        </p:nvGrpSpPr>
        <p:grpSpPr>
          <a:xfrm>
            <a:off x="11947557" y="2331691"/>
            <a:ext cx="514409" cy="531282"/>
            <a:chOff x="0" y="0"/>
            <a:chExt cx="6350000" cy="6558280"/>
          </a:xfrm>
        </p:grpSpPr>
        <p:sp>
          <p:nvSpPr>
            <p:cNvPr id="45" name="Freeform 4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t="-22580" b="-22580"/>
              </a:stretch>
            </a:blipFill>
          </p:spPr>
        </p:sp>
        <p:sp>
          <p:nvSpPr>
            <p:cNvPr id="46" name="Freeform 4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grpSp>
        <p:nvGrpSpPr>
          <p:cNvPr id="47" name="Group 47"/>
          <p:cNvGrpSpPr>
            <a:grpSpLocks noChangeAspect="1"/>
          </p:cNvGrpSpPr>
          <p:nvPr/>
        </p:nvGrpSpPr>
        <p:grpSpPr>
          <a:xfrm>
            <a:off x="6695260" y="1233592"/>
            <a:ext cx="514409" cy="531282"/>
            <a:chOff x="0" y="0"/>
            <a:chExt cx="6350000" cy="6558280"/>
          </a:xfrm>
        </p:grpSpPr>
        <p:sp>
          <p:nvSpPr>
            <p:cNvPr id="48" name="Freeform 4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9"/>
              <a:stretch>
                <a:fillRect l="-1679" r="-1679"/>
              </a:stretch>
            </a:blipFill>
          </p:spPr>
        </p:sp>
        <p:sp>
          <p:nvSpPr>
            <p:cNvPr id="49" name="Freeform 4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grpSp>
        <p:nvGrpSpPr>
          <p:cNvPr id="50" name="Group 50"/>
          <p:cNvGrpSpPr>
            <a:grpSpLocks noChangeAspect="1"/>
          </p:cNvGrpSpPr>
          <p:nvPr/>
        </p:nvGrpSpPr>
        <p:grpSpPr>
          <a:xfrm>
            <a:off x="6756632" y="5411080"/>
            <a:ext cx="514409" cy="531282"/>
            <a:chOff x="0" y="0"/>
            <a:chExt cx="6350000" cy="6558280"/>
          </a:xfrm>
        </p:grpSpPr>
        <p:sp>
          <p:nvSpPr>
            <p:cNvPr id="51" name="Freeform 51"/>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t="-29927" b="-79463"/>
              </a:stretch>
            </a:blipFill>
          </p:spPr>
        </p:sp>
        <p:sp>
          <p:nvSpPr>
            <p:cNvPr id="52" name="Freeform 52"/>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grpSp>
        <p:nvGrpSpPr>
          <p:cNvPr id="53" name="Group 53"/>
          <p:cNvGrpSpPr>
            <a:grpSpLocks noChangeAspect="1"/>
          </p:cNvGrpSpPr>
          <p:nvPr/>
        </p:nvGrpSpPr>
        <p:grpSpPr>
          <a:xfrm>
            <a:off x="12520026" y="5957413"/>
            <a:ext cx="514409" cy="531282"/>
            <a:chOff x="0" y="0"/>
            <a:chExt cx="6350000" cy="6558280"/>
          </a:xfrm>
        </p:grpSpPr>
        <p:sp>
          <p:nvSpPr>
            <p:cNvPr id="54" name="Freeform 5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t="-14675" b="-14675"/>
              </a:stretch>
            </a:blipFill>
          </p:spPr>
        </p:sp>
        <p:sp>
          <p:nvSpPr>
            <p:cNvPr id="55" name="Freeform 5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grpSp>
        <p:nvGrpSpPr>
          <p:cNvPr id="56" name="Group 56"/>
          <p:cNvGrpSpPr>
            <a:grpSpLocks noChangeAspect="1"/>
          </p:cNvGrpSpPr>
          <p:nvPr/>
        </p:nvGrpSpPr>
        <p:grpSpPr>
          <a:xfrm>
            <a:off x="1237856" y="6428771"/>
            <a:ext cx="514409" cy="531282"/>
            <a:chOff x="0" y="0"/>
            <a:chExt cx="6350000" cy="6558280"/>
          </a:xfrm>
        </p:grpSpPr>
        <p:sp>
          <p:nvSpPr>
            <p:cNvPr id="57" name="Freeform 5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2"/>
              <a:stretch>
                <a:fillRect l="-1679" r="-1679"/>
              </a:stretch>
            </a:blipFill>
          </p:spPr>
        </p:sp>
        <p:sp>
          <p:nvSpPr>
            <p:cNvPr id="58" name="Freeform 5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7A7B51"/>
            </a:solidFill>
          </p:spPr>
        </p:sp>
      </p:grpSp>
      <p:sp>
        <p:nvSpPr>
          <p:cNvPr id="59" name="Freeform 59"/>
          <p:cNvSpPr/>
          <p:nvPr/>
        </p:nvSpPr>
        <p:spPr>
          <a:xfrm rot="1232192">
            <a:off x="6118141" y="3935263"/>
            <a:ext cx="899411" cy="899411"/>
          </a:xfrm>
          <a:custGeom>
            <a:avLst/>
            <a:gdLst/>
            <a:ahLst/>
            <a:cxnLst/>
            <a:rect l="l" t="t" r="r" b="b"/>
            <a:pathLst>
              <a:path w="899411" h="899411">
                <a:moveTo>
                  <a:pt x="0" y="0"/>
                </a:moveTo>
                <a:lnTo>
                  <a:pt x="899410" y="0"/>
                </a:lnTo>
                <a:lnTo>
                  <a:pt x="899410" y="899410"/>
                </a:lnTo>
                <a:lnTo>
                  <a:pt x="0" y="8994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0" name="Freeform 60"/>
          <p:cNvSpPr/>
          <p:nvPr/>
        </p:nvSpPr>
        <p:spPr>
          <a:xfrm>
            <a:off x="10692288" y="8638931"/>
            <a:ext cx="1358989" cy="1412938"/>
          </a:xfrm>
          <a:custGeom>
            <a:avLst/>
            <a:gdLst/>
            <a:ahLst/>
            <a:cxnLst/>
            <a:rect l="l" t="t" r="r" b="b"/>
            <a:pathLst>
              <a:path w="1358989" h="1412938">
                <a:moveTo>
                  <a:pt x="0" y="0"/>
                </a:moveTo>
                <a:lnTo>
                  <a:pt x="1358989" y="0"/>
                </a:lnTo>
                <a:lnTo>
                  <a:pt x="1358989" y="1412937"/>
                </a:lnTo>
                <a:lnTo>
                  <a:pt x="0" y="1412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1" name="Freeform 61"/>
          <p:cNvSpPr/>
          <p:nvPr/>
        </p:nvSpPr>
        <p:spPr>
          <a:xfrm rot="-2049568">
            <a:off x="16066694" y="4572892"/>
            <a:ext cx="1809650" cy="552766"/>
          </a:xfrm>
          <a:custGeom>
            <a:avLst/>
            <a:gdLst/>
            <a:ahLst/>
            <a:cxnLst/>
            <a:rect l="l" t="t" r="r" b="b"/>
            <a:pathLst>
              <a:path w="1809650" h="552766">
                <a:moveTo>
                  <a:pt x="0" y="0"/>
                </a:moveTo>
                <a:lnTo>
                  <a:pt x="1809650" y="0"/>
                </a:lnTo>
                <a:lnTo>
                  <a:pt x="1809650" y="552766"/>
                </a:lnTo>
                <a:lnTo>
                  <a:pt x="0" y="552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62"/>
          <p:cNvSpPr/>
          <p:nvPr/>
        </p:nvSpPr>
        <p:spPr>
          <a:xfrm rot="-2197836">
            <a:off x="1507454" y="9322488"/>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3" name="Freeform 63"/>
          <p:cNvSpPr/>
          <p:nvPr/>
        </p:nvSpPr>
        <p:spPr>
          <a:xfrm>
            <a:off x="1881417" y="383832"/>
            <a:ext cx="863554" cy="897835"/>
          </a:xfrm>
          <a:custGeom>
            <a:avLst/>
            <a:gdLst/>
            <a:ahLst/>
            <a:cxnLst/>
            <a:rect l="l" t="t" r="r" b="b"/>
            <a:pathLst>
              <a:path w="863554" h="897835">
                <a:moveTo>
                  <a:pt x="0" y="0"/>
                </a:moveTo>
                <a:lnTo>
                  <a:pt x="863553" y="0"/>
                </a:lnTo>
                <a:lnTo>
                  <a:pt x="863553" y="897834"/>
                </a:lnTo>
                <a:lnTo>
                  <a:pt x="0" y="8978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Freeform 64"/>
          <p:cNvSpPr/>
          <p:nvPr/>
        </p:nvSpPr>
        <p:spPr>
          <a:xfrm>
            <a:off x="435089" y="9345399"/>
            <a:ext cx="525479" cy="546339"/>
          </a:xfrm>
          <a:custGeom>
            <a:avLst/>
            <a:gdLst/>
            <a:ahLst/>
            <a:cxnLst/>
            <a:rect l="l" t="t" r="r" b="b"/>
            <a:pathLst>
              <a:path w="525479" h="546339">
                <a:moveTo>
                  <a:pt x="0" y="0"/>
                </a:moveTo>
                <a:lnTo>
                  <a:pt x="525479" y="0"/>
                </a:lnTo>
                <a:lnTo>
                  <a:pt x="525479" y="546340"/>
                </a:lnTo>
                <a:lnTo>
                  <a:pt x="0" y="546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5" name="Freeform 65"/>
          <p:cNvSpPr/>
          <p:nvPr/>
        </p:nvSpPr>
        <p:spPr>
          <a:xfrm>
            <a:off x="5809544" y="9618569"/>
            <a:ext cx="607680" cy="216486"/>
          </a:xfrm>
          <a:custGeom>
            <a:avLst/>
            <a:gdLst/>
            <a:ahLst/>
            <a:cxnLst/>
            <a:rect l="l" t="t" r="r" b="b"/>
            <a:pathLst>
              <a:path w="607680" h="216486">
                <a:moveTo>
                  <a:pt x="0" y="0"/>
                </a:moveTo>
                <a:lnTo>
                  <a:pt x="607680" y="0"/>
                </a:lnTo>
                <a:lnTo>
                  <a:pt x="607680" y="216486"/>
                </a:lnTo>
                <a:lnTo>
                  <a:pt x="0" y="21648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6" name="Freeform 66"/>
          <p:cNvSpPr/>
          <p:nvPr/>
        </p:nvSpPr>
        <p:spPr>
          <a:xfrm rot="6802510">
            <a:off x="17363616" y="9469735"/>
            <a:ext cx="1186825" cy="593412"/>
          </a:xfrm>
          <a:custGeom>
            <a:avLst/>
            <a:gdLst/>
            <a:ahLst/>
            <a:cxnLst/>
            <a:rect l="l" t="t" r="r" b="b"/>
            <a:pathLst>
              <a:path w="1186825" h="593412">
                <a:moveTo>
                  <a:pt x="0" y="0"/>
                </a:moveTo>
                <a:lnTo>
                  <a:pt x="1186825" y="0"/>
                </a:lnTo>
                <a:lnTo>
                  <a:pt x="1186825" y="593412"/>
                </a:lnTo>
                <a:lnTo>
                  <a:pt x="0" y="59341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7" name="Freeform 67"/>
          <p:cNvSpPr/>
          <p:nvPr/>
        </p:nvSpPr>
        <p:spPr>
          <a:xfrm>
            <a:off x="7013837" y="9618569"/>
            <a:ext cx="1490699" cy="1488835"/>
          </a:xfrm>
          <a:custGeom>
            <a:avLst/>
            <a:gdLst/>
            <a:ahLst/>
            <a:cxnLst/>
            <a:rect l="l" t="t" r="r" b="b"/>
            <a:pathLst>
              <a:path w="1490699" h="1488835">
                <a:moveTo>
                  <a:pt x="0" y="0"/>
                </a:moveTo>
                <a:lnTo>
                  <a:pt x="1490699" y="0"/>
                </a:lnTo>
                <a:lnTo>
                  <a:pt x="1490699" y="1488835"/>
                </a:lnTo>
                <a:lnTo>
                  <a:pt x="0" y="148883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8" name="TextBox 68"/>
          <p:cNvSpPr txBox="1"/>
          <p:nvPr/>
        </p:nvSpPr>
        <p:spPr>
          <a:xfrm>
            <a:off x="1771236" y="2255792"/>
            <a:ext cx="2826121"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Abu Talha Ibna Riaz Hassan</a:t>
            </a:r>
          </a:p>
        </p:txBody>
      </p:sp>
      <p:sp>
        <p:nvSpPr>
          <p:cNvPr id="69" name="TextBox 69"/>
          <p:cNvSpPr txBox="1"/>
          <p:nvPr/>
        </p:nvSpPr>
        <p:spPr>
          <a:xfrm>
            <a:off x="1771236" y="2591809"/>
            <a:ext cx="2609673" cy="234535"/>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22, Freelancer</a:t>
            </a:r>
          </a:p>
        </p:txBody>
      </p:sp>
      <p:sp>
        <p:nvSpPr>
          <p:cNvPr id="70" name="TextBox 70"/>
          <p:cNvSpPr txBox="1"/>
          <p:nvPr/>
        </p:nvSpPr>
        <p:spPr>
          <a:xfrm>
            <a:off x="1045178" y="3235700"/>
            <a:ext cx="4411941" cy="1546938"/>
          </a:xfrm>
          <a:prstGeom prst="rect">
            <a:avLst/>
          </a:prstGeom>
        </p:spPr>
        <p:txBody>
          <a:bodyPr lIns="0" tIns="0" rIns="0" bIns="0" rtlCol="0" anchor="t">
            <a:spAutoFit/>
          </a:bodyPr>
          <a:lstStyle/>
          <a:p>
            <a:pPr algn="just">
              <a:lnSpc>
                <a:spcPts val="1743"/>
              </a:lnSpc>
            </a:pPr>
            <a:r>
              <a:rPr lang="en-US" sz="1103">
                <a:solidFill>
                  <a:srgbClr val="2C342F"/>
                </a:solidFill>
                <a:latin typeface="Overpass Ultra-Bold"/>
              </a:rPr>
              <a:t>BudgetBuddy's transaction message integration is a game-changer! Based on the feature I have seen, I think It will effortlessly pull bank transactions from messages in the future, making budget tracking a breeze. The automatic categorization of expenses is spot-on, and the ability to customize categories gives me complete control. Looking forward to setting my monthly budgets!</a:t>
            </a:r>
          </a:p>
        </p:txBody>
      </p:sp>
      <p:sp>
        <p:nvSpPr>
          <p:cNvPr id="71" name="TextBox 71"/>
          <p:cNvSpPr txBox="1"/>
          <p:nvPr/>
        </p:nvSpPr>
        <p:spPr>
          <a:xfrm>
            <a:off x="12592262" y="2217992"/>
            <a:ext cx="2443040"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Iftekhar Uddin Ahmed</a:t>
            </a:r>
          </a:p>
        </p:txBody>
      </p:sp>
      <p:sp>
        <p:nvSpPr>
          <p:cNvPr id="72" name="TextBox 72"/>
          <p:cNvSpPr txBox="1"/>
          <p:nvPr/>
        </p:nvSpPr>
        <p:spPr>
          <a:xfrm>
            <a:off x="12592262" y="2549707"/>
            <a:ext cx="2609673" cy="234535"/>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23, Student</a:t>
            </a:r>
          </a:p>
        </p:txBody>
      </p:sp>
      <p:sp>
        <p:nvSpPr>
          <p:cNvPr id="73" name="TextBox 73"/>
          <p:cNvSpPr txBox="1"/>
          <p:nvPr/>
        </p:nvSpPr>
        <p:spPr>
          <a:xfrm>
            <a:off x="11846010" y="3197425"/>
            <a:ext cx="4411941" cy="1328039"/>
          </a:xfrm>
          <a:prstGeom prst="rect">
            <a:avLst/>
          </a:prstGeom>
        </p:spPr>
        <p:txBody>
          <a:bodyPr lIns="0" tIns="0" rIns="0" bIns="0" rtlCol="0" anchor="t">
            <a:spAutoFit/>
          </a:bodyPr>
          <a:lstStyle/>
          <a:p>
            <a:pPr algn="just">
              <a:lnSpc>
                <a:spcPts val="1738"/>
              </a:lnSpc>
            </a:pPr>
            <a:r>
              <a:rPr lang="en-US" sz="1100">
                <a:solidFill>
                  <a:srgbClr val="2C342F"/>
                </a:solidFill>
                <a:latin typeface="Overpass Ultra-Bold"/>
              </a:rPr>
              <a:t>BudgetBuddy understands the freelance lifestyle! The goal-setting feature is personalized and takes into account my income, expenses, and budget. The integration with OPPO Wallet and E-wallets will ensure that everyone can manage all of their transactions in one place. Looking forward to the full version of this app</a:t>
            </a:r>
          </a:p>
        </p:txBody>
      </p:sp>
      <p:sp>
        <p:nvSpPr>
          <p:cNvPr id="74" name="TextBox 74"/>
          <p:cNvSpPr txBox="1"/>
          <p:nvPr/>
        </p:nvSpPr>
        <p:spPr>
          <a:xfrm>
            <a:off x="1881417" y="6352571"/>
            <a:ext cx="2826121"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Md Syduzzaman</a:t>
            </a:r>
          </a:p>
        </p:txBody>
      </p:sp>
      <p:sp>
        <p:nvSpPr>
          <p:cNvPr id="75" name="TextBox 75"/>
          <p:cNvSpPr txBox="1"/>
          <p:nvPr/>
        </p:nvSpPr>
        <p:spPr>
          <a:xfrm>
            <a:off x="1881417" y="6725519"/>
            <a:ext cx="2609673" cy="234535"/>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40, Family Man</a:t>
            </a:r>
          </a:p>
        </p:txBody>
      </p:sp>
      <p:sp>
        <p:nvSpPr>
          <p:cNvPr id="76" name="TextBox 76"/>
          <p:cNvSpPr txBox="1"/>
          <p:nvPr/>
        </p:nvSpPr>
        <p:spPr>
          <a:xfrm>
            <a:off x="1100268" y="7347506"/>
            <a:ext cx="4411941" cy="1108788"/>
          </a:xfrm>
          <a:prstGeom prst="rect">
            <a:avLst/>
          </a:prstGeom>
        </p:spPr>
        <p:txBody>
          <a:bodyPr lIns="0" tIns="0" rIns="0" bIns="0" rtlCol="0" anchor="t">
            <a:spAutoFit/>
          </a:bodyPr>
          <a:lstStyle/>
          <a:p>
            <a:pPr algn="just">
              <a:lnSpc>
                <a:spcPts val="1743"/>
              </a:lnSpc>
            </a:pPr>
            <a:r>
              <a:rPr lang="en-US" sz="1103">
                <a:solidFill>
                  <a:srgbClr val="2C342F"/>
                </a:solidFill>
                <a:latin typeface="Overpass Ultra-Bold"/>
              </a:rPr>
              <a:t>Managing a family budget is no easy task, but BudgetBuddy makes it manageable. The app's ability to categorize expenses and set family goals is fantastic. The integration with E-wallets will certainly ensure that every family member's transactions are accounted for. Excited to see the main version of this app!</a:t>
            </a:r>
          </a:p>
        </p:txBody>
      </p:sp>
      <p:sp>
        <p:nvSpPr>
          <p:cNvPr id="77" name="TextBox 77"/>
          <p:cNvSpPr txBox="1"/>
          <p:nvPr/>
        </p:nvSpPr>
        <p:spPr>
          <a:xfrm>
            <a:off x="7381979" y="1125061"/>
            <a:ext cx="2826121"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Ariful Islam</a:t>
            </a:r>
          </a:p>
        </p:txBody>
      </p:sp>
      <p:sp>
        <p:nvSpPr>
          <p:cNvPr id="78" name="TextBox 78"/>
          <p:cNvSpPr txBox="1"/>
          <p:nvPr/>
        </p:nvSpPr>
        <p:spPr>
          <a:xfrm>
            <a:off x="7365410" y="1451608"/>
            <a:ext cx="2609673" cy="234535"/>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30, Software Developer</a:t>
            </a:r>
          </a:p>
        </p:txBody>
      </p:sp>
      <p:sp>
        <p:nvSpPr>
          <p:cNvPr id="79" name="TextBox 79"/>
          <p:cNvSpPr txBox="1"/>
          <p:nvPr/>
        </p:nvSpPr>
        <p:spPr>
          <a:xfrm>
            <a:off x="6561882" y="2086972"/>
            <a:ext cx="4199559" cy="1327863"/>
          </a:xfrm>
          <a:prstGeom prst="rect">
            <a:avLst/>
          </a:prstGeom>
        </p:spPr>
        <p:txBody>
          <a:bodyPr lIns="0" tIns="0" rIns="0" bIns="0" rtlCol="0" anchor="t">
            <a:spAutoFit/>
          </a:bodyPr>
          <a:lstStyle/>
          <a:p>
            <a:pPr algn="just">
              <a:lnSpc>
                <a:spcPts val="1743"/>
              </a:lnSpc>
            </a:pPr>
            <a:r>
              <a:rPr lang="en-US" sz="1103">
                <a:solidFill>
                  <a:srgbClr val="2C342F"/>
                </a:solidFill>
                <a:latin typeface="Overpass Ultra-Bold"/>
              </a:rPr>
              <a:t>As a software developer, BudgetBuddy's expense categorization is a huge time-saver. The app's ability to seamlessly integrate with E-wallets is a fantastic feature. Setting monthly budgets for different expense categories will be a straightforward task. Excited to see the final version of this app!</a:t>
            </a:r>
          </a:p>
        </p:txBody>
      </p:sp>
      <p:sp>
        <p:nvSpPr>
          <p:cNvPr id="80" name="TextBox 80"/>
          <p:cNvSpPr txBox="1"/>
          <p:nvPr/>
        </p:nvSpPr>
        <p:spPr>
          <a:xfrm>
            <a:off x="13163762" y="5903019"/>
            <a:ext cx="2826121"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Tahseen Sheefa</a:t>
            </a:r>
          </a:p>
        </p:txBody>
      </p:sp>
      <p:sp>
        <p:nvSpPr>
          <p:cNvPr id="81" name="TextBox 81"/>
          <p:cNvSpPr txBox="1"/>
          <p:nvPr/>
        </p:nvSpPr>
        <p:spPr>
          <a:xfrm>
            <a:off x="13163762" y="6203918"/>
            <a:ext cx="2609673" cy="234667"/>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25, OPPO User and Early Adopter</a:t>
            </a:r>
          </a:p>
        </p:txBody>
      </p:sp>
      <p:sp>
        <p:nvSpPr>
          <p:cNvPr id="82" name="TextBox 82"/>
          <p:cNvSpPr txBox="1"/>
          <p:nvPr/>
        </p:nvSpPr>
        <p:spPr>
          <a:xfrm>
            <a:off x="12436560" y="6897347"/>
            <a:ext cx="4411941" cy="1546938"/>
          </a:xfrm>
          <a:prstGeom prst="rect">
            <a:avLst/>
          </a:prstGeom>
        </p:spPr>
        <p:txBody>
          <a:bodyPr lIns="0" tIns="0" rIns="0" bIns="0" rtlCol="0" anchor="t">
            <a:spAutoFit/>
          </a:bodyPr>
          <a:lstStyle/>
          <a:p>
            <a:pPr algn="just">
              <a:lnSpc>
                <a:spcPts val="1743"/>
              </a:lnSpc>
            </a:pPr>
            <a:r>
              <a:rPr lang="en-US" sz="1103">
                <a:solidFill>
                  <a:srgbClr val="2C342F"/>
                </a:solidFill>
                <a:latin typeface="Overpass Ultra-Bold"/>
              </a:rPr>
              <a:t>BudgetBuddy's transaction message integration is a game-changer! Based on the feature I have seen, I think It will effortlessly pull bank transactions from messages in the future, making budget tracking a breeze. The automatic categorization of expenses is spot-on, and the ability to customize categories gives me complete control. Looking forward to setting my monthly budgets!</a:t>
            </a:r>
          </a:p>
        </p:txBody>
      </p:sp>
      <p:sp>
        <p:nvSpPr>
          <p:cNvPr id="83" name="TextBox 83"/>
          <p:cNvSpPr txBox="1"/>
          <p:nvPr/>
        </p:nvSpPr>
        <p:spPr>
          <a:xfrm>
            <a:off x="7365410" y="5334880"/>
            <a:ext cx="2826121" cy="320034"/>
          </a:xfrm>
          <a:prstGeom prst="rect">
            <a:avLst/>
          </a:prstGeom>
        </p:spPr>
        <p:txBody>
          <a:bodyPr lIns="0" tIns="0" rIns="0" bIns="0" rtlCol="0" anchor="t">
            <a:spAutoFit/>
          </a:bodyPr>
          <a:lstStyle/>
          <a:p>
            <a:pPr>
              <a:lnSpc>
                <a:spcPts val="2310"/>
              </a:lnSpc>
            </a:pPr>
            <a:r>
              <a:rPr lang="en-US" sz="1650">
                <a:solidFill>
                  <a:srgbClr val="000000"/>
                </a:solidFill>
                <a:latin typeface="Accordion Black"/>
              </a:rPr>
              <a:t>Nuria Hanim</a:t>
            </a:r>
          </a:p>
        </p:txBody>
      </p:sp>
      <p:sp>
        <p:nvSpPr>
          <p:cNvPr id="84" name="TextBox 84"/>
          <p:cNvSpPr txBox="1"/>
          <p:nvPr/>
        </p:nvSpPr>
        <p:spPr>
          <a:xfrm>
            <a:off x="7381979" y="5660469"/>
            <a:ext cx="2609673" cy="234535"/>
          </a:xfrm>
          <a:prstGeom prst="rect">
            <a:avLst/>
          </a:prstGeom>
        </p:spPr>
        <p:txBody>
          <a:bodyPr lIns="0" tIns="0" rIns="0" bIns="0" rtlCol="0" anchor="t">
            <a:spAutoFit/>
          </a:bodyPr>
          <a:lstStyle/>
          <a:p>
            <a:pPr>
              <a:lnSpc>
                <a:spcPts val="1765"/>
              </a:lnSpc>
            </a:pPr>
            <a:r>
              <a:rPr lang="en-US" sz="1261">
                <a:solidFill>
                  <a:srgbClr val="000000"/>
                </a:solidFill>
                <a:latin typeface="Overpass Italics"/>
              </a:rPr>
              <a:t>23, Student</a:t>
            </a:r>
          </a:p>
        </p:txBody>
      </p:sp>
      <p:sp>
        <p:nvSpPr>
          <p:cNvPr id="85" name="TextBox 85"/>
          <p:cNvSpPr txBox="1"/>
          <p:nvPr/>
        </p:nvSpPr>
        <p:spPr>
          <a:xfrm>
            <a:off x="6655920" y="6268864"/>
            <a:ext cx="4411941" cy="1108788"/>
          </a:xfrm>
          <a:prstGeom prst="rect">
            <a:avLst/>
          </a:prstGeom>
        </p:spPr>
        <p:txBody>
          <a:bodyPr lIns="0" tIns="0" rIns="0" bIns="0" rtlCol="0" anchor="t">
            <a:spAutoFit/>
          </a:bodyPr>
          <a:lstStyle/>
          <a:p>
            <a:pPr algn="just">
              <a:lnSpc>
                <a:spcPts val="1743"/>
              </a:lnSpc>
            </a:pPr>
            <a:r>
              <a:rPr lang="en-US" sz="1103">
                <a:solidFill>
                  <a:srgbClr val="2C342F"/>
                </a:solidFill>
                <a:latin typeface="Overpass Ultra-Bold"/>
              </a:rPr>
              <a:t>BudgetBuddy's integration with OPPO Wallet will align perfectly with today’s tech-centric lifestyle. The app's goal-setting feature provides a roadmap for financial success. The monthly reports offer a detailed breakdown, and the seamless E-wallet integration is a huge plus. Can't wait for future updates!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2">
              <a:alphaModFix amt="80000"/>
            </a:blip>
            <a:stretch>
              <a:fillRect/>
            </a:stretch>
          </a:blipFill>
        </p:spPr>
      </p:sp>
      <p:sp>
        <p:nvSpPr>
          <p:cNvPr id="4" name="TextBox 4"/>
          <p:cNvSpPr txBox="1"/>
          <p:nvPr/>
        </p:nvSpPr>
        <p:spPr>
          <a:xfrm>
            <a:off x="5108966" y="4926238"/>
            <a:ext cx="8070068" cy="1197871"/>
          </a:xfrm>
          <a:prstGeom prst="rect">
            <a:avLst/>
          </a:prstGeom>
        </p:spPr>
        <p:txBody>
          <a:bodyPr lIns="0" tIns="0" rIns="0" bIns="0" rtlCol="0" anchor="t">
            <a:spAutoFit/>
          </a:bodyPr>
          <a:lstStyle/>
          <a:p>
            <a:pPr algn="ctr">
              <a:lnSpc>
                <a:spcPts val="9288"/>
              </a:lnSpc>
            </a:pPr>
            <a:r>
              <a:rPr lang="en-US" sz="8600">
                <a:solidFill>
                  <a:srgbClr val="FFFFFF"/>
                </a:solidFill>
                <a:latin typeface="Signika Bold"/>
              </a:rPr>
              <a:t>THANK YOU</a:t>
            </a:r>
          </a:p>
        </p:txBody>
      </p:sp>
      <p:sp>
        <p:nvSpPr>
          <p:cNvPr id="5" name="Freeform 5"/>
          <p:cNvSpPr/>
          <p:nvPr/>
        </p:nvSpPr>
        <p:spPr>
          <a:xfrm>
            <a:off x="1028700" y="900893"/>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212178" y="7350151"/>
            <a:ext cx="2047122" cy="2035956"/>
          </a:xfrm>
          <a:custGeom>
            <a:avLst/>
            <a:gdLst/>
            <a:ahLst/>
            <a:cxnLst/>
            <a:rect l="l" t="t" r="r" b="b"/>
            <a:pathLst>
              <a:path w="2047122" h="2035956">
                <a:moveTo>
                  <a:pt x="0" y="0"/>
                </a:moveTo>
                <a:lnTo>
                  <a:pt x="2047122" y="0"/>
                </a:lnTo>
                <a:lnTo>
                  <a:pt x="2047122" y="2035956"/>
                </a:lnTo>
                <a:lnTo>
                  <a:pt x="0" y="2035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28700" y="7340047"/>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212178" y="818566"/>
            <a:ext cx="2047122" cy="2128387"/>
          </a:xfrm>
          <a:custGeom>
            <a:avLst/>
            <a:gdLst/>
            <a:ahLst/>
            <a:cxnLst/>
            <a:rect l="l" t="t" r="r" b="b"/>
            <a:pathLst>
              <a:path w="2047122" h="2128387">
                <a:moveTo>
                  <a:pt x="0" y="0"/>
                </a:moveTo>
                <a:lnTo>
                  <a:pt x="2047122" y="0"/>
                </a:lnTo>
                <a:lnTo>
                  <a:pt x="2047122" y="2128387"/>
                </a:lnTo>
                <a:lnTo>
                  <a:pt x="0" y="2128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845157" y="7468718"/>
            <a:ext cx="899411" cy="899411"/>
          </a:xfrm>
          <a:custGeom>
            <a:avLst/>
            <a:gdLst/>
            <a:ahLst/>
            <a:cxnLst/>
            <a:rect l="l" t="t" r="r" b="b"/>
            <a:pathLst>
              <a:path w="899411" h="899411">
                <a:moveTo>
                  <a:pt x="0" y="0"/>
                </a:moveTo>
                <a:lnTo>
                  <a:pt x="899411" y="0"/>
                </a:lnTo>
                <a:lnTo>
                  <a:pt x="899411"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4122245" y="1028700"/>
            <a:ext cx="899411" cy="899411"/>
          </a:xfrm>
          <a:custGeom>
            <a:avLst/>
            <a:gdLst/>
            <a:ahLst/>
            <a:cxnLst/>
            <a:rect l="l" t="t" r="r" b="b"/>
            <a:pathLst>
              <a:path w="899411" h="899411">
                <a:moveTo>
                  <a:pt x="0" y="0"/>
                </a:moveTo>
                <a:lnTo>
                  <a:pt x="899410" y="0"/>
                </a:lnTo>
                <a:lnTo>
                  <a:pt x="899410" y="899411"/>
                </a:lnTo>
                <a:lnTo>
                  <a:pt x="0" y="8994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744568" y="1478405"/>
            <a:ext cx="1921068" cy="586799"/>
          </a:xfrm>
          <a:custGeom>
            <a:avLst/>
            <a:gdLst/>
            <a:ahLst/>
            <a:cxnLst/>
            <a:rect l="l" t="t" r="r" b="b"/>
            <a:pathLst>
              <a:path w="1921068" h="586799">
                <a:moveTo>
                  <a:pt x="0" y="0"/>
                </a:moveTo>
                <a:lnTo>
                  <a:pt x="1921067" y="0"/>
                </a:lnTo>
                <a:lnTo>
                  <a:pt x="1921067" y="586799"/>
                </a:lnTo>
                <a:lnTo>
                  <a:pt x="0" y="586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4061121" y="6147237"/>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4226879" y="5923861"/>
            <a:ext cx="9834243" cy="928775"/>
          </a:xfrm>
          <a:prstGeom prst="rect">
            <a:avLst/>
          </a:prstGeom>
        </p:spPr>
        <p:txBody>
          <a:bodyPr lIns="0" tIns="0" rIns="0" bIns="0" rtlCol="0" anchor="t">
            <a:spAutoFit/>
          </a:bodyPr>
          <a:lstStyle/>
          <a:p>
            <a:pPr algn="ctr">
              <a:lnSpc>
                <a:spcPts val="7607"/>
              </a:lnSpc>
            </a:pPr>
            <a:r>
              <a:rPr lang="en-US" sz="5434" spc="-54">
                <a:solidFill>
                  <a:srgbClr val="FFFFFF"/>
                </a:solidFill>
                <a:latin typeface="Signika"/>
              </a:rPr>
              <a:t>We hope you like it!</a:t>
            </a:r>
          </a:p>
        </p:txBody>
      </p:sp>
      <p:sp>
        <p:nvSpPr>
          <p:cNvPr id="14" name="TextBox 14"/>
          <p:cNvSpPr txBox="1"/>
          <p:nvPr/>
        </p:nvSpPr>
        <p:spPr>
          <a:xfrm>
            <a:off x="4226879" y="3658374"/>
            <a:ext cx="9834243" cy="1163089"/>
          </a:xfrm>
          <a:prstGeom prst="rect">
            <a:avLst/>
          </a:prstGeom>
        </p:spPr>
        <p:txBody>
          <a:bodyPr lIns="0" tIns="0" rIns="0" bIns="0" rtlCol="0" anchor="t">
            <a:spAutoFit/>
          </a:bodyPr>
          <a:lstStyle/>
          <a:p>
            <a:pPr algn="ctr">
              <a:lnSpc>
                <a:spcPts val="4667"/>
              </a:lnSpc>
            </a:pPr>
            <a:r>
              <a:rPr lang="en-US" sz="3334" spc="-33">
                <a:solidFill>
                  <a:srgbClr val="FFFFFF"/>
                </a:solidFill>
                <a:latin typeface="Signika"/>
              </a:rPr>
              <a:t>Together, we aim to build a convenient solution for better lifestyle management of OPPO users!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6663"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grpSp>
        <p:nvGrpSpPr>
          <p:cNvPr id="4" name="Group 4"/>
          <p:cNvGrpSpPr/>
          <p:nvPr/>
        </p:nvGrpSpPr>
        <p:grpSpPr>
          <a:xfrm>
            <a:off x="706265" y="2492202"/>
            <a:ext cx="16913561" cy="7354586"/>
            <a:chOff x="0" y="0"/>
            <a:chExt cx="4454600" cy="1937010"/>
          </a:xfrm>
        </p:grpSpPr>
        <p:sp>
          <p:nvSpPr>
            <p:cNvPr id="5" name="Freeform 5"/>
            <p:cNvSpPr/>
            <p:nvPr/>
          </p:nvSpPr>
          <p:spPr>
            <a:xfrm>
              <a:off x="0" y="0"/>
              <a:ext cx="4454601" cy="1937010"/>
            </a:xfrm>
            <a:custGeom>
              <a:avLst/>
              <a:gdLst/>
              <a:ahLst/>
              <a:cxnLst/>
              <a:rect l="l" t="t" r="r" b="b"/>
              <a:pathLst>
                <a:path w="4454601" h="1937010">
                  <a:moveTo>
                    <a:pt x="23344" y="0"/>
                  </a:moveTo>
                  <a:lnTo>
                    <a:pt x="4431256" y="0"/>
                  </a:lnTo>
                  <a:cubicBezTo>
                    <a:pt x="4444149" y="0"/>
                    <a:pt x="4454601" y="10452"/>
                    <a:pt x="4454601" y="23344"/>
                  </a:cubicBezTo>
                  <a:lnTo>
                    <a:pt x="4454601" y="1913666"/>
                  </a:lnTo>
                  <a:cubicBezTo>
                    <a:pt x="4454601" y="1926559"/>
                    <a:pt x="4444149" y="1937010"/>
                    <a:pt x="4431256" y="1937010"/>
                  </a:cubicBezTo>
                  <a:lnTo>
                    <a:pt x="23344" y="1937010"/>
                  </a:lnTo>
                  <a:cubicBezTo>
                    <a:pt x="10452" y="1937010"/>
                    <a:pt x="0" y="1926559"/>
                    <a:pt x="0" y="1913666"/>
                  </a:cubicBezTo>
                  <a:lnTo>
                    <a:pt x="0" y="23344"/>
                  </a:lnTo>
                  <a:cubicBezTo>
                    <a:pt x="0" y="10452"/>
                    <a:pt x="10452" y="0"/>
                    <a:pt x="23344" y="0"/>
                  </a:cubicBezTo>
                  <a:close/>
                </a:path>
              </a:pathLst>
            </a:custGeom>
            <a:solidFill>
              <a:srgbClr val="000F1E">
                <a:alpha val="51765"/>
              </a:srgbClr>
            </a:solidFill>
          </p:spPr>
        </p:sp>
        <p:sp>
          <p:nvSpPr>
            <p:cNvPr id="6" name="TextBox 6"/>
            <p:cNvSpPr txBox="1"/>
            <p:nvPr/>
          </p:nvSpPr>
          <p:spPr>
            <a:xfrm>
              <a:off x="0" y="-47625"/>
              <a:ext cx="4454600" cy="1984635"/>
            </a:xfrm>
            <a:prstGeom prst="rect">
              <a:avLst/>
            </a:prstGeom>
          </p:spPr>
          <p:txBody>
            <a:bodyPr lIns="50800" tIns="50800" rIns="50800" bIns="50800" rtlCol="0" anchor="ctr"/>
            <a:lstStyle/>
            <a:p>
              <a:pPr algn="ctr">
                <a:lnSpc>
                  <a:spcPts val="3360"/>
                </a:lnSpc>
              </a:pPr>
              <a:endParaRPr/>
            </a:p>
          </p:txBody>
        </p:sp>
      </p:grpSp>
      <p:sp>
        <p:nvSpPr>
          <p:cNvPr id="7" name="Freeform 7"/>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alphaModFix amt="28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904106" y="1309408"/>
            <a:ext cx="16758021" cy="907161"/>
          </a:xfrm>
          <a:prstGeom prst="rect">
            <a:avLst/>
          </a:prstGeom>
        </p:spPr>
        <p:txBody>
          <a:bodyPr lIns="0" tIns="0" rIns="0" bIns="0" rtlCol="0" anchor="t">
            <a:spAutoFit/>
          </a:bodyPr>
          <a:lstStyle/>
          <a:p>
            <a:pPr>
              <a:lnSpc>
                <a:spcPts val="6911"/>
              </a:lnSpc>
            </a:pPr>
            <a:r>
              <a:rPr lang="en-US" sz="6399">
                <a:solidFill>
                  <a:srgbClr val="FFFFFF"/>
                </a:solidFill>
                <a:latin typeface="Signika Bold"/>
              </a:rPr>
              <a:t>THE PAIN POINT/PROBLEM IN THE MARKET</a:t>
            </a:r>
          </a:p>
        </p:txBody>
      </p:sp>
      <p:sp>
        <p:nvSpPr>
          <p:cNvPr id="10" name="TextBox 10"/>
          <p:cNvSpPr txBox="1"/>
          <p:nvPr/>
        </p:nvSpPr>
        <p:spPr>
          <a:xfrm>
            <a:off x="1478405" y="2927016"/>
            <a:ext cx="14708067" cy="6381750"/>
          </a:xfrm>
          <a:prstGeom prst="rect">
            <a:avLst/>
          </a:prstGeom>
        </p:spPr>
        <p:txBody>
          <a:bodyPr lIns="0" tIns="0" rIns="0" bIns="0" rtlCol="0" anchor="t">
            <a:spAutoFit/>
          </a:bodyPr>
          <a:lstStyle/>
          <a:p>
            <a:pPr marL="647700" lvl="1" indent="-323850" algn="just">
              <a:lnSpc>
                <a:spcPts val="4200"/>
              </a:lnSpc>
              <a:buFont typeface="Arial"/>
              <a:buChar char="•"/>
            </a:pPr>
            <a:r>
              <a:rPr lang="en-US" sz="3000" spc="105">
                <a:solidFill>
                  <a:srgbClr val="FFFFFF"/>
                </a:solidFill>
                <a:latin typeface="Canva Sans"/>
              </a:rPr>
              <a:t>Personal financial management is increasingly complex in the modern world due to various expenses, bills, loans, and mortgages.</a:t>
            </a:r>
          </a:p>
          <a:p>
            <a:pPr algn="just">
              <a:lnSpc>
                <a:spcPts val="4200"/>
              </a:lnSpc>
            </a:pPr>
            <a:endParaRPr lang="en-US" sz="3000" spc="105">
              <a:solidFill>
                <a:srgbClr val="FFFFFF"/>
              </a:solidFill>
              <a:latin typeface="Canva Sans"/>
            </a:endParaRPr>
          </a:p>
          <a:p>
            <a:pPr marL="647700" lvl="1" indent="-323850" algn="just">
              <a:lnSpc>
                <a:spcPts val="4200"/>
              </a:lnSpc>
              <a:buFont typeface="Arial"/>
              <a:buChar char="•"/>
            </a:pPr>
            <a:r>
              <a:rPr lang="en-US" sz="3000" spc="105">
                <a:solidFill>
                  <a:srgbClr val="FFFFFF"/>
                </a:solidFill>
                <a:latin typeface="Canva Sans"/>
              </a:rPr>
              <a:t>Existing banking and budgeting apps lack integration, requiring users to switch between multiple apps for effective financial management.</a:t>
            </a:r>
          </a:p>
          <a:p>
            <a:pPr algn="just">
              <a:lnSpc>
                <a:spcPts val="4200"/>
              </a:lnSpc>
            </a:pPr>
            <a:endParaRPr lang="en-US" sz="3000" spc="105">
              <a:solidFill>
                <a:srgbClr val="FFFFFF"/>
              </a:solidFill>
              <a:latin typeface="Canva Sans"/>
            </a:endParaRPr>
          </a:p>
          <a:p>
            <a:pPr marL="647700" lvl="1" indent="-323850" algn="just">
              <a:lnSpc>
                <a:spcPts val="4200"/>
              </a:lnSpc>
              <a:buFont typeface="Arial"/>
              <a:buChar char="•"/>
            </a:pPr>
            <a:r>
              <a:rPr lang="en-US" sz="3000" spc="105">
                <a:solidFill>
                  <a:srgbClr val="FFFFFF"/>
                </a:solidFill>
                <a:latin typeface="Canva Sans"/>
              </a:rPr>
              <a:t>The absence of customized financial advice tailored to individual situations leads to hurdles and costly mistakes for users.</a:t>
            </a:r>
          </a:p>
          <a:p>
            <a:pPr algn="just">
              <a:lnSpc>
                <a:spcPts val="4200"/>
              </a:lnSpc>
            </a:pPr>
            <a:endParaRPr lang="en-US" sz="3000" spc="105">
              <a:solidFill>
                <a:srgbClr val="FFFFFF"/>
              </a:solidFill>
              <a:latin typeface="Canva Sans"/>
            </a:endParaRPr>
          </a:p>
          <a:p>
            <a:pPr marL="647700" lvl="1" indent="-323850" algn="just">
              <a:lnSpc>
                <a:spcPts val="4200"/>
              </a:lnSpc>
              <a:buFont typeface="Arial"/>
              <a:buChar char="•"/>
            </a:pPr>
            <a:r>
              <a:rPr lang="en-US" sz="3000" spc="105">
                <a:solidFill>
                  <a:srgbClr val="FFFFFF"/>
                </a:solidFill>
                <a:latin typeface="Canva Sans"/>
              </a:rPr>
              <a:t>Many users struggle with tracking their expenses, creating budgets, and calculating loan payments in a simplified and user-friendly manner.</a:t>
            </a:r>
          </a:p>
          <a:p>
            <a:pPr algn="just">
              <a:lnSpc>
                <a:spcPts val="4200"/>
              </a:lnSpc>
            </a:pPr>
            <a:endParaRPr lang="en-US" sz="3000" spc="105">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25780" y="4517520"/>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grpSp>
        <p:nvGrpSpPr>
          <p:cNvPr id="4" name="Group 4"/>
          <p:cNvGrpSpPr/>
          <p:nvPr/>
        </p:nvGrpSpPr>
        <p:grpSpPr>
          <a:xfrm>
            <a:off x="2445904" y="2051620"/>
            <a:ext cx="14750369" cy="7792012"/>
            <a:chOff x="0" y="0"/>
            <a:chExt cx="3884871" cy="2052217"/>
          </a:xfrm>
        </p:grpSpPr>
        <p:sp>
          <p:nvSpPr>
            <p:cNvPr id="5" name="Freeform 5"/>
            <p:cNvSpPr/>
            <p:nvPr/>
          </p:nvSpPr>
          <p:spPr>
            <a:xfrm>
              <a:off x="0" y="0"/>
              <a:ext cx="3884871" cy="2052217"/>
            </a:xfrm>
            <a:custGeom>
              <a:avLst/>
              <a:gdLst/>
              <a:ahLst/>
              <a:cxnLst/>
              <a:rect l="l" t="t" r="r" b="b"/>
              <a:pathLst>
                <a:path w="3884871" h="2052217">
                  <a:moveTo>
                    <a:pt x="26768" y="0"/>
                  </a:moveTo>
                  <a:lnTo>
                    <a:pt x="3858103" y="0"/>
                  </a:lnTo>
                  <a:cubicBezTo>
                    <a:pt x="3872886" y="0"/>
                    <a:pt x="3884871" y="11984"/>
                    <a:pt x="3884871" y="26768"/>
                  </a:cubicBezTo>
                  <a:lnTo>
                    <a:pt x="3884871" y="2025449"/>
                  </a:lnTo>
                  <a:cubicBezTo>
                    <a:pt x="3884871" y="2032548"/>
                    <a:pt x="3882051" y="2039357"/>
                    <a:pt x="3877031" y="2044377"/>
                  </a:cubicBezTo>
                  <a:cubicBezTo>
                    <a:pt x="3872011" y="2049397"/>
                    <a:pt x="3865202" y="2052217"/>
                    <a:pt x="3858103" y="2052217"/>
                  </a:cubicBezTo>
                  <a:lnTo>
                    <a:pt x="26768" y="2052217"/>
                  </a:lnTo>
                  <a:cubicBezTo>
                    <a:pt x="19669" y="2052217"/>
                    <a:pt x="12860" y="2049397"/>
                    <a:pt x="7840" y="2044377"/>
                  </a:cubicBezTo>
                  <a:cubicBezTo>
                    <a:pt x="2820" y="2039357"/>
                    <a:pt x="0" y="2032548"/>
                    <a:pt x="0" y="2025449"/>
                  </a:cubicBezTo>
                  <a:lnTo>
                    <a:pt x="0" y="26768"/>
                  </a:lnTo>
                  <a:cubicBezTo>
                    <a:pt x="0" y="19669"/>
                    <a:pt x="2820" y="12860"/>
                    <a:pt x="7840" y="7840"/>
                  </a:cubicBezTo>
                  <a:cubicBezTo>
                    <a:pt x="12860" y="2820"/>
                    <a:pt x="19669" y="0"/>
                    <a:pt x="26768" y="0"/>
                  </a:cubicBezTo>
                  <a:close/>
                </a:path>
              </a:pathLst>
            </a:custGeom>
            <a:solidFill>
              <a:srgbClr val="000F1E">
                <a:alpha val="51765"/>
              </a:srgbClr>
            </a:solidFill>
          </p:spPr>
        </p:sp>
        <p:sp>
          <p:nvSpPr>
            <p:cNvPr id="6" name="TextBox 6"/>
            <p:cNvSpPr txBox="1"/>
            <p:nvPr/>
          </p:nvSpPr>
          <p:spPr>
            <a:xfrm>
              <a:off x="0" y="-47625"/>
              <a:ext cx="3884871" cy="2099842"/>
            </a:xfrm>
            <a:prstGeom prst="rect">
              <a:avLst/>
            </a:prstGeom>
          </p:spPr>
          <p:txBody>
            <a:bodyPr lIns="50800" tIns="50800" rIns="50800" bIns="50800" rtlCol="0" anchor="ctr"/>
            <a:lstStyle/>
            <a:p>
              <a:pPr algn="ctr">
                <a:lnSpc>
                  <a:spcPts val="3360"/>
                </a:lnSpc>
              </a:pPr>
              <a:endParaRPr/>
            </a:p>
          </p:txBody>
        </p:sp>
      </p:grpSp>
      <p:sp>
        <p:nvSpPr>
          <p:cNvPr id="7" name="Freeform 7"/>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235739" y="8964901"/>
            <a:ext cx="1921068" cy="586799"/>
          </a:xfrm>
          <a:custGeom>
            <a:avLst/>
            <a:gdLst/>
            <a:ahLst/>
            <a:cxnLst/>
            <a:rect l="l" t="t" r="r" b="b"/>
            <a:pathLst>
              <a:path w="1921068" h="586799">
                <a:moveTo>
                  <a:pt x="0" y="0"/>
                </a:moveTo>
                <a:lnTo>
                  <a:pt x="1921068" y="0"/>
                </a:lnTo>
                <a:lnTo>
                  <a:pt x="1921068" y="586798"/>
                </a:lnTo>
                <a:lnTo>
                  <a:pt x="0" y="5867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572705" y="178539"/>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3050260" y="822490"/>
            <a:ext cx="10019136" cy="907161"/>
          </a:xfrm>
          <a:prstGeom prst="rect">
            <a:avLst/>
          </a:prstGeom>
        </p:spPr>
        <p:txBody>
          <a:bodyPr lIns="0" tIns="0" rIns="0" bIns="0" rtlCol="0" anchor="t">
            <a:spAutoFit/>
          </a:bodyPr>
          <a:lstStyle/>
          <a:p>
            <a:pPr>
              <a:lnSpc>
                <a:spcPts val="6911"/>
              </a:lnSpc>
            </a:pPr>
            <a:r>
              <a:rPr lang="en-US" sz="6399">
                <a:solidFill>
                  <a:srgbClr val="FFFFFF"/>
                </a:solidFill>
                <a:latin typeface="Signika Bold"/>
              </a:rPr>
              <a:t>THE SCENARIO</a:t>
            </a:r>
          </a:p>
        </p:txBody>
      </p:sp>
      <p:sp>
        <p:nvSpPr>
          <p:cNvPr id="11" name="TextBox 11"/>
          <p:cNvSpPr txBox="1"/>
          <p:nvPr/>
        </p:nvSpPr>
        <p:spPr>
          <a:xfrm>
            <a:off x="3050260" y="2535401"/>
            <a:ext cx="13546005" cy="7308232"/>
          </a:xfrm>
          <a:prstGeom prst="rect">
            <a:avLst/>
          </a:prstGeom>
        </p:spPr>
        <p:txBody>
          <a:bodyPr lIns="0" tIns="0" rIns="0" bIns="0" rtlCol="0" anchor="t">
            <a:spAutoFit/>
          </a:bodyPr>
          <a:lstStyle/>
          <a:p>
            <a:pPr algn="just">
              <a:lnSpc>
                <a:spcPts val="4449"/>
              </a:lnSpc>
            </a:pPr>
            <a:r>
              <a:rPr lang="en-US" sz="2664" spc="42">
                <a:solidFill>
                  <a:srgbClr val="FFFFFF"/>
                </a:solidFill>
                <a:latin typeface="Canva Sans"/>
              </a:rPr>
              <a:t>Aminah is an employed woman in her mid-30s who is having difficulty managing her funds. She keeps track of her costs in one app, pays her bills in another, and calculates her loan repayments in yet another. Her monthly process consists of manually entering spending into one app, then logging in into her bank account in order to pay bills, and finally estimating the impact of an expected loan using another calculator app.</a:t>
            </a:r>
          </a:p>
          <a:p>
            <a:pPr algn="just">
              <a:lnSpc>
                <a:spcPts val="4449"/>
              </a:lnSpc>
            </a:pPr>
            <a:endParaRPr lang="en-US" sz="2664" spc="42">
              <a:solidFill>
                <a:srgbClr val="FFFFFF"/>
              </a:solidFill>
              <a:latin typeface="Canva Sans"/>
            </a:endParaRPr>
          </a:p>
          <a:p>
            <a:pPr algn="just">
              <a:lnSpc>
                <a:spcPts val="4449"/>
              </a:lnSpc>
            </a:pPr>
            <a:r>
              <a:rPr lang="en-US" sz="2664" spc="42">
                <a:solidFill>
                  <a:srgbClr val="FFFFFF"/>
                </a:solidFill>
                <a:latin typeface="Canva Sans"/>
              </a:rPr>
              <a:t>Aminah struggles with this separate method since it is time-consuming, prone to errors, and lacks an in-depth knowledge of her financial situation. She aspires for a one-stop solution that incorporates cost tracking, bill payment, and loan computations, providing her with an in-depth analysis of her money and helping her to make wise financial choices.</a:t>
            </a:r>
          </a:p>
          <a:p>
            <a:pPr algn="just">
              <a:lnSpc>
                <a:spcPts val="4449"/>
              </a:lnSpc>
            </a:pPr>
            <a:endParaRPr lang="en-US" sz="2664" spc="42">
              <a:solidFill>
                <a:srgbClr val="FFFFFF"/>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9"/>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187" y="3228061"/>
            <a:ext cx="19339560" cy="7058939"/>
          </a:xfrm>
          <a:custGeom>
            <a:avLst/>
            <a:gdLst/>
            <a:ahLst/>
            <a:cxnLst/>
            <a:rect l="l" t="t" r="r" b="b"/>
            <a:pathLst>
              <a:path w="19339560" h="7058939">
                <a:moveTo>
                  <a:pt x="0" y="0"/>
                </a:moveTo>
                <a:lnTo>
                  <a:pt x="19339560" y="0"/>
                </a:lnTo>
                <a:lnTo>
                  <a:pt x="19339560" y="7058939"/>
                </a:lnTo>
                <a:lnTo>
                  <a:pt x="0" y="7058939"/>
                </a:lnTo>
                <a:lnTo>
                  <a:pt x="0" y="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591615" y="2025810"/>
            <a:ext cx="10019136" cy="907161"/>
          </a:xfrm>
          <a:prstGeom prst="rect">
            <a:avLst/>
          </a:prstGeom>
        </p:spPr>
        <p:txBody>
          <a:bodyPr lIns="0" tIns="0" rIns="0" bIns="0" rtlCol="0" anchor="t">
            <a:spAutoFit/>
          </a:bodyPr>
          <a:lstStyle/>
          <a:p>
            <a:pPr>
              <a:lnSpc>
                <a:spcPts val="6911"/>
              </a:lnSpc>
            </a:pPr>
            <a:r>
              <a:rPr lang="en-US" sz="6399">
                <a:solidFill>
                  <a:srgbClr val="FFFFFF"/>
                </a:solidFill>
                <a:latin typeface="Signika Bold"/>
              </a:rPr>
              <a:t>THE SOLUTION</a:t>
            </a:r>
          </a:p>
        </p:txBody>
      </p:sp>
      <p:grpSp>
        <p:nvGrpSpPr>
          <p:cNvPr id="8" name="Group 8"/>
          <p:cNvGrpSpPr/>
          <p:nvPr/>
        </p:nvGrpSpPr>
        <p:grpSpPr>
          <a:xfrm>
            <a:off x="2052261" y="3433871"/>
            <a:ext cx="14928664" cy="5199918"/>
            <a:chOff x="0" y="0"/>
            <a:chExt cx="3931829" cy="1369526"/>
          </a:xfrm>
        </p:grpSpPr>
        <p:sp>
          <p:nvSpPr>
            <p:cNvPr id="9" name="Freeform 9"/>
            <p:cNvSpPr/>
            <p:nvPr/>
          </p:nvSpPr>
          <p:spPr>
            <a:xfrm>
              <a:off x="0" y="0"/>
              <a:ext cx="3931829" cy="1369526"/>
            </a:xfrm>
            <a:custGeom>
              <a:avLst/>
              <a:gdLst/>
              <a:ahLst/>
              <a:cxnLst/>
              <a:rect l="l" t="t" r="r" b="b"/>
              <a:pathLst>
                <a:path w="3931829" h="1369526">
                  <a:moveTo>
                    <a:pt x="26448" y="0"/>
                  </a:moveTo>
                  <a:lnTo>
                    <a:pt x="3905381" y="0"/>
                  </a:lnTo>
                  <a:cubicBezTo>
                    <a:pt x="3919988" y="0"/>
                    <a:pt x="3931829" y="11841"/>
                    <a:pt x="3931829" y="26448"/>
                  </a:cubicBezTo>
                  <a:lnTo>
                    <a:pt x="3931829" y="1343077"/>
                  </a:lnTo>
                  <a:cubicBezTo>
                    <a:pt x="3931829" y="1350092"/>
                    <a:pt x="3929042" y="1356819"/>
                    <a:pt x="3924083" y="1361779"/>
                  </a:cubicBezTo>
                  <a:cubicBezTo>
                    <a:pt x="3919122" y="1366739"/>
                    <a:pt x="3912395" y="1369526"/>
                    <a:pt x="3905381" y="1369526"/>
                  </a:cubicBezTo>
                  <a:lnTo>
                    <a:pt x="26448" y="1369526"/>
                  </a:lnTo>
                  <a:cubicBezTo>
                    <a:pt x="19434" y="1369526"/>
                    <a:pt x="12707" y="1366739"/>
                    <a:pt x="7747" y="1361779"/>
                  </a:cubicBezTo>
                  <a:cubicBezTo>
                    <a:pt x="2787" y="1356819"/>
                    <a:pt x="0" y="1350092"/>
                    <a:pt x="0" y="1343077"/>
                  </a:cubicBezTo>
                  <a:lnTo>
                    <a:pt x="0" y="26448"/>
                  </a:lnTo>
                  <a:cubicBezTo>
                    <a:pt x="0" y="19434"/>
                    <a:pt x="2787" y="12707"/>
                    <a:pt x="7747" y="7747"/>
                  </a:cubicBezTo>
                  <a:cubicBezTo>
                    <a:pt x="12707" y="2787"/>
                    <a:pt x="19434" y="0"/>
                    <a:pt x="26448" y="0"/>
                  </a:cubicBezTo>
                  <a:close/>
                </a:path>
              </a:pathLst>
            </a:custGeom>
            <a:solidFill>
              <a:srgbClr val="000F1E">
                <a:alpha val="51765"/>
              </a:srgbClr>
            </a:solidFill>
          </p:spPr>
        </p:sp>
        <p:sp>
          <p:nvSpPr>
            <p:cNvPr id="10" name="TextBox 10"/>
            <p:cNvSpPr txBox="1"/>
            <p:nvPr/>
          </p:nvSpPr>
          <p:spPr>
            <a:xfrm>
              <a:off x="0" y="-47625"/>
              <a:ext cx="3931829" cy="1417151"/>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2612475" y="3894973"/>
            <a:ext cx="13808236" cy="4220564"/>
          </a:xfrm>
          <a:prstGeom prst="rect">
            <a:avLst/>
          </a:prstGeom>
        </p:spPr>
        <p:txBody>
          <a:bodyPr lIns="0" tIns="0" rIns="0" bIns="0" rtlCol="0" anchor="t">
            <a:spAutoFit/>
          </a:bodyPr>
          <a:lstStyle/>
          <a:p>
            <a:pPr algn="just">
              <a:lnSpc>
                <a:spcPts val="4182"/>
              </a:lnSpc>
            </a:pPr>
            <a:r>
              <a:rPr lang="en-US" sz="2987" spc="65">
                <a:solidFill>
                  <a:srgbClr val="FFFFFF"/>
                </a:solidFill>
                <a:latin typeface="Canva Sans"/>
              </a:rPr>
              <a:t>We plan to provide an all-in-one solution for customers like Aminah, simplifying spending monitoring, bill payment, and loan computations within a user-friendly platform, resulting in a seamless financial management experience. Aminah's expenses will be easily recorded and categorized. Using machine learning, the app will evaluate Aminah's spending habits, income sources, and financial goals to provide personalized guidance and recommendations, guiding Aminah towards her financial goals.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075822" y="4328192"/>
            <a:ext cx="12453010" cy="2197680"/>
          </a:xfrm>
          <a:prstGeom prst="rect">
            <a:avLst/>
          </a:prstGeom>
        </p:spPr>
        <p:txBody>
          <a:bodyPr lIns="0" tIns="0" rIns="0" bIns="0" rtlCol="0" anchor="t">
            <a:spAutoFit/>
          </a:bodyPr>
          <a:lstStyle/>
          <a:p>
            <a:pPr algn="ctr">
              <a:lnSpc>
                <a:spcPts val="8591"/>
              </a:lnSpc>
            </a:pPr>
            <a:r>
              <a:rPr lang="en-US" sz="7954">
                <a:solidFill>
                  <a:srgbClr val="E7FDFF"/>
                </a:solidFill>
                <a:latin typeface="Signika Bold"/>
              </a:rPr>
              <a:t>INTRODUCING </a:t>
            </a:r>
          </a:p>
          <a:p>
            <a:pPr algn="ctr">
              <a:lnSpc>
                <a:spcPts val="8591"/>
              </a:lnSpc>
            </a:pPr>
            <a:r>
              <a:rPr lang="en-US" sz="7954">
                <a:solidFill>
                  <a:srgbClr val="E7FDFF"/>
                </a:solidFill>
                <a:latin typeface="Signika Bold"/>
              </a:rPr>
              <a:t>OUR APP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F3D"/>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sp>
        <p:nvSpPr>
          <p:cNvPr id="4" name="Freeform 4"/>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594613" y="-405887"/>
            <a:ext cx="11098773" cy="11098773"/>
          </a:xfrm>
          <a:custGeom>
            <a:avLst/>
            <a:gdLst/>
            <a:ahLst/>
            <a:cxnLst/>
            <a:rect l="l" t="t" r="r" b="b"/>
            <a:pathLst>
              <a:path w="11098773" h="11098773">
                <a:moveTo>
                  <a:pt x="0" y="0"/>
                </a:moveTo>
                <a:lnTo>
                  <a:pt x="11098774" y="0"/>
                </a:lnTo>
                <a:lnTo>
                  <a:pt x="11098774" y="11098774"/>
                </a:lnTo>
                <a:lnTo>
                  <a:pt x="0" y="11098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6268696" y="1733969"/>
            <a:ext cx="5750608" cy="6899820"/>
            <a:chOff x="0" y="0"/>
            <a:chExt cx="7667477" cy="9199760"/>
          </a:xfrm>
        </p:grpSpPr>
        <p:sp>
          <p:nvSpPr>
            <p:cNvPr id="7" name="Freeform 7"/>
            <p:cNvSpPr/>
            <p:nvPr/>
          </p:nvSpPr>
          <p:spPr>
            <a:xfrm>
              <a:off x="0" y="1532283"/>
              <a:ext cx="7667477" cy="7667477"/>
            </a:xfrm>
            <a:custGeom>
              <a:avLst/>
              <a:gdLst/>
              <a:ahLst/>
              <a:cxnLst/>
              <a:rect l="l" t="t" r="r" b="b"/>
              <a:pathLst>
                <a:path w="7667477" h="7667477">
                  <a:moveTo>
                    <a:pt x="0" y="0"/>
                  </a:moveTo>
                  <a:lnTo>
                    <a:pt x="7667477" y="0"/>
                  </a:lnTo>
                  <a:lnTo>
                    <a:pt x="7667477" y="7667477"/>
                  </a:lnTo>
                  <a:lnTo>
                    <a:pt x="0" y="7667477"/>
                  </a:lnTo>
                  <a:lnTo>
                    <a:pt x="0" y="0"/>
                  </a:lnTo>
                  <a:close/>
                </a:path>
              </a:pathLst>
            </a:custGeom>
            <a:blipFill>
              <a:blip r:embed="rId9"/>
              <a:stretch>
                <a:fillRect/>
              </a:stretch>
            </a:blipFill>
          </p:spPr>
        </p:sp>
        <p:sp>
          <p:nvSpPr>
            <p:cNvPr id="8" name="Freeform 8"/>
            <p:cNvSpPr/>
            <p:nvPr/>
          </p:nvSpPr>
          <p:spPr>
            <a:xfrm>
              <a:off x="1547782" y="0"/>
              <a:ext cx="4992891" cy="4992891"/>
            </a:xfrm>
            <a:custGeom>
              <a:avLst/>
              <a:gdLst/>
              <a:ahLst/>
              <a:cxnLst/>
              <a:rect l="l" t="t" r="r" b="b"/>
              <a:pathLst>
                <a:path w="4992891" h="4992891">
                  <a:moveTo>
                    <a:pt x="0" y="0"/>
                  </a:moveTo>
                  <a:lnTo>
                    <a:pt x="4992892" y="0"/>
                  </a:lnTo>
                  <a:lnTo>
                    <a:pt x="4992892" y="4992891"/>
                  </a:lnTo>
                  <a:lnTo>
                    <a:pt x="0" y="4992891"/>
                  </a:lnTo>
                  <a:lnTo>
                    <a:pt x="0" y="0"/>
                  </a:lnTo>
                  <a:close/>
                </a:path>
              </a:pathLst>
            </a:custGeom>
            <a:blipFill>
              <a:blip r:embed="rId10"/>
              <a:stretch>
                <a:fillRect/>
              </a:stretch>
            </a:blipFill>
          </p:spPr>
        </p:sp>
      </p:grpSp>
      <p:sp>
        <p:nvSpPr>
          <p:cNvPr id="9" name="Freeform 9"/>
          <p:cNvSpPr/>
          <p:nvPr/>
        </p:nvSpPr>
        <p:spPr>
          <a:xfrm>
            <a:off x="7324491" y="2028293"/>
            <a:ext cx="3639017" cy="860418"/>
          </a:xfrm>
          <a:custGeom>
            <a:avLst/>
            <a:gdLst/>
            <a:ahLst/>
            <a:cxnLst/>
            <a:rect l="l" t="t" r="r" b="b"/>
            <a:pathLst>
              <a:path w="3639017" h="860418">
                <a:moveTo>
                  <a:pt x="0" y="0"/>
                </a:moveTo>
                <a:lnTo>
                  <a:pt x="3639018" y="0"/>
                </a:lnTo>
                <a:lnTo>
                  <a:pt x="3639018" y="860418"/>
                </a:lnTo>
                <a:lnTo>
                  <a:pt x="0" y="860418"/>
                </a:lnTo>
                <a:lnTo>
                  <a:pt x="0" y="0"/>
                </a:lnTo>
                <a:close/>
              </a:path>
            </a:pathLst>
          </a:custGeom>
          <a:blipFill>
            <a:blip r:embed="rId11"/>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917495" y="1443109"/>
            <a:ext cx="12453010" cy="1111830"/>
          </a:xfrm>
          <a:prstGeom prst="rect">
            <a:avLst/>
          </a:prstGeom>
        </p:spPr>
        <p:txBody>
          <a:bodyPr lIns="0" tIns="0" rIns="0" bIns="0" rtlCol="0" anchor="t">
            <a:spAutoFit/>
          </a:bodyPr>
          <a:lstStyle/>
          <a:p>
            <a:pPr algn="ctr">
              <a:lnSpc>
                <a:spcPts val="8591"/>
              </a:lnSpc>
            </a:pPr>
            <a:r>
              <a:rPr lang="en-US" sz="7954">
                <a:solidFill>
                  <a:srgbClr val="E7FDFF"/>
                </a:solidFill>
                <a:latin typeface="Signika Bold"/>
              </a:rPr>
              <a:t>APP DESCRIPTION</a:t>
            </a:r>
          </a:p>
        </p:txBody>
      </p:sp>
      <p:grpSp>
        <p:nvGrpSpPr>
          <p:cNvPr id="8" name="Group 8"/>
          <p:cNvGrpSpPr/>
          <p:nvPr/>
        </p:nvGrpSpPr>
        <p:grpSpPr>
          <a:xfrm>
            <a:off x="2052261" y="2554939"/>
            <a:ext cx="14928664" cy="6078850"/>
            <a:chOff x="0" y="0"/>
            <a:chExt cx="3931829" cy="1601014"/>
          </a:xfrm>
        </p:grpSpPr>
        <p:sp>
          <p:nvSpPr>
            <p:cNvPr id="9" name="Freeform 9"/>
            <p:cNvSpPr/>
            <p:nvPr/>
          </p:nvSpPr>
          <p:spPr>
            <a:xfrm>
              <a:off x="0" y="0"/>
              <a:ext cx="3931829" cy="1601014"/>
            </a:xfrm>
            <a:custGeom>
              <a:avLst/>
              <a:gdLst/>
              <a:ahLst/>
              <a:cxnLst/>
              <a:rect l="l" t="t" r="r" b="b"/>
              <a:pathLst>
                <a:path w="3931829" h="1601014">
                  <a:moveTo>
                    <a:pt x="26448" y="0"/>
                  </a:moveTo>
                  <a:lnTo>
                    <a:pt x="3905381" y="0"/>
                  </a:lnTo>
                  <a:cubicBezTo>
                    <a:pt x="3919988" y="0"/>
                    <a:pt x="3931829" y="11841"/>
                    <a:pt x="3931829" y="26448"/>
                  </a:cubicBezTo>
                  <a:lnTo>
                    <a:pt x="3931829" y="1574566"/>
                  </a:lnTo>
                  <a:cubicBezTo>
                    <a:pt x="3931829" y="1581580"/>
                    <a:pt x="3929042" y="1588307"/>
                    <a:pt x="3924083" y="1593267"/>
                  </a:cubicBezTo>
                  <a:cubicBezTo>
                    <a:pt x="3919122" y="1598228"/>
                    <a:pt x="3912395" y="1601014"/>
                    <a:pt x="3905381" y="1601014"/>
                  </a:cubicBezTo>
                  <a:lnTo>
                    <a:pt x="26448" y="1601014"/>
                  </a:lnTo>
                  <a:cubicBezTo>
                    <a:pt x="19434" y="1601014"/>
                    <a:pt x="12707" y="1598228"/>
                    <a:pt x="7747" y="1593267"/>
                  </a:cubicBezTo>
                  <a:cubicBezTo>
                    <a:pt x="2787" y="1588307"/>
                    <a:pt x="0" y="1581580"/>
                    <a:pt x="0" y="1574566"/>
                  </a:cubicBezTo>
                  <a:lnTo>
                    <a:pt x="0" y="26448"/>
                  </a:lnTo>
                  <a:cubicBezTo>
                    <a:pt x="0" y="19434"/>
                    <a:pt x="2787" y="12707"/>
                    <a:pt x="7747" y="7747"/>
                  </a:cubicBezTo>
                  <a:cubicBezTo>
                    <a:pt x="12707" y="2787"/>
                    <a:pt x="19434" y="0"/>
                    <a:pt x="26448" y="0"/>
                  </a:cubicBezTo>
                  <a:close/>
                </a:path>
              </a:pathLst>
            </a:custGeom>
            <a:solidFill>
              <a:srgbClr val="091F29">
                <a:alpha val="51765"/>
              </a:srgbClr>
            </a:solidFill>
          </p:spPr>
        </p:sp>
        <p:sp>
          <p:nvSpPr>
            <p:cNvPr id="10" name="TextBox 10"/>
            <p:cNvSpPr txBox="1"/>
            <p:nvPr/>
          </p:nvSpPr>
          <p:spPr>
            <a:xfrm>
              <a:off x="0" y="-47625"/>
              <a:ext cx="3931829" cy="1648639"/>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2917495" y="3304446"/>
            <a:ext cx="13318244" cy="4631366"/>
          </a:xfrm>
          <a:prstGeom prst="rect">
            <a:avLst/>
          </a:prstGeom>
        </p:spPr>
        <p:txBody>
          <a:bodyPr lIns="0" tIns="0" rIns="0" bIns="0" rtlCol="0" anchor="t">
            <a:spAutoFit/>
          </a:bodyPr>
          <a:lstStyle/>
          <a:p>
            <a:pPr algn="just">
              <a:lnSpc>
                <a:spcPts val="4602"/>
              </a:lnSpc>
            </a:pPr>
            <a:r>
              <a:rPr lang="en-US" sz="3287" spc="72">
                <a:solidFill>
                  <a:srgbClr val="FFFFFF"/>
                </a:solidFill>
                <a:latin typeface="Canva Sans"/>
              </a:rPr>
              <a:t>BudgetBuddy strives to make personal budget management easier and more efficient. The OPPO phone application is intended to give users with a comprehensive set of tools to assist them in gaining control of their financial affairs. BudgetBuddy will be primarily concerned with retrieving transactions from users' bank account messages, categorising spending, budgeting, goal setting, and offering monthly reports and recommendations.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F1E"/>
        </a:solidFill>
        <a:effectLst/>
      </p:bgPr>
    </p:bg>
    <p:spTree>
      <p:nvGrpSpPr>
        <p:cNvPr id="1" name=""/>
        <p:cNvGrpSpPr/>
        <p:nvPr/>
      </p:nvGrpSpPr>
      <p:grpSpPr>
        <a:xfrm>
          <a:off x="0" y="0"/>
          <a:ext cx="0" cy="0"/>
          <a:chOff x="0" y="0"/>
          <a:chExt cx="0" cy="0"/>
        </a:xfrm>
      </p:grpSpPr>
      <p:sp>
        <p:nvSpPr>
          <p:cNvPr id="2" name="Freeform 2"/>
          <p:cNvSpPr/>
          <p:nvPr/>
        </p:nvSpPr>
        <p:spPr>
          <a:xfrm>
            <a:off x="1028700" y="6982796"/>
            <a:ext cx="2047122" cy="2128387"/>
          </a:xfrm>
          <a:custGeom>
            <a:avLst/>
            <a:gdLst/>
            <a:ahLst/>
            <a:cxnLst/>
            <a:rect l="l" t="t" r="r" b="b"/>
            <a:pathLst>
              <a:path w="2047122" h="2128387">
                <a:moveTo>
                  <a:pt x="0" y="0"/>
                </a:moveTo>
                <a:lnTo>
                  <a:pt x="2047122" y="0"/>
                </a:lnTo>
                <a:lnTo>
                  <a:pt x="2047122"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565145"/>
            <a:ext cx="19339560" cy="7058939"/>
          </a:xfrm>
          <a:custGeom>
            <a:avLst/>
            <a:gdLst/>
            <a:ahLst/>
            <a:cxnLst/>
            <a:rect l="l" t="t" r="r" b="b"/>
            <a:pathLst>
              <a:path w="19339560" h="7058939">
                <a:moveTo>
                  <a:pt x="0" y="0"/>
                </a:moveTo>
                <a:lnTo>
                  <a:pt x="19339560" y="0"/>
                </a:lnTo>
                <a:lnTo>
                  <a:pt x="19339560" y="7058940"/>
                </a:lnTo>
                <a:lnTo>
                  <a:pt x="0" y="7058940"/>
                </a:lnTo>
                <a:lnTo>
                  <a:pt x="0" y="0"/>
                </a:lnTo>
                <a:close/>
              </a:path>
            </a:pathLst>
          </a:custGeom>
          <a:blipFill>
            <a:blip r:embed="rId4">
              <a:alphaModFix amt="80000"/>
            </a:blip>
            <a:stretch>
              <a:fillRect/>
            </a:stretch>
          </a:blipFill>
        </p:spPr>
      </p:sp>
      <p:sp>
        <p:nvSpPr>
          <p:cNvPr id="4" name="Freeform 4"/>
          <p:cNvSpPr/>
          <p:nvPr/>
        </p:nvSpPr>
        <p:spPr>
          <a:xfrm>
            <a:off x="1028700" y="2984166"/>
            <a:ext cx="899411" cy="899411"/>
          </a:xfrm>
          <a:custGeom>
            <a:avLst/>
            <a:gdLst/>
            <a:ahLst/>
            <a:cxnLst/>
            <a:rect l="l" t="t" r="r" b="b"/>
            <a:pathLst>
              <a:path w="899411" h="899411">
                <a:moveTo>
                  <a:pt x="0" y="0"/>
                </a:moveTo>
                <a:lnTo>
                  <a:pt x="899411" y="0"/>
                </a:lnTo>
                <a:lnTo>
                  <a:pt x="899411" y="899410"/>
                </a:lnTo>
                <a:lnTo>
                  <a:pt x="0" y="899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235739" y="8046990"/>
            <a:ext cx="1921068" cy="586799"/>
          </a:xfrm>
          <a:custGeom>
            <a:avLst/>
            <a:gdLst/>
            <a:ahLst/>
            <a:cxnLst/>
            <a:rect l="l" t="t" r="r" b="b"/>
            <a:pathLst>
              <a:path w="1921068" h="586799">
                <a:moveTo>
                  <a:pt x="0" y="0"/>
                </a:moveTo>
                <a:lnTo>
                  <a:pt x="1921068" y="0"/>
                </a:lnTo>
                <a:lnTo>
                  <a:pt x="1921068" y="586799"/>
                </a:lnTo>
                <a:lnTo>
                  <a:pt x="0" y="586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5572705" y="1242733"/>
            <a:ext cx="2047122" cy="2128387"/>
          </a:xfrm>
          <a:custGeom>
            <a:avLst/>
            <a:gdLst/>
            <a:ahLst/>
            <a:cxnLst/>
            <a:rect l="l" t="t" r="r" b="b"/>
            <a:pathLst>
              <a:path w="2047122" h="2128387">
                <a:moveTo>
                  <a:pt x="0" y="0"/>
                </a:moveTo>
                <a:lnTo>
                  <a:pt x="2047121" y="0"/>
                </a:lnTo>
                <a:lnTo>
                  <a:pt x="2047121" y="2128388"/>
                </a:lnTo>
                <a:lnTo>
                  <a:pt x="0" y="2128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928111" y="2554939"/>
            <a:ext cx="15331189" cy="7140375"/>
            <a:chOff x="0" y="0"/>
            <a:chExt cx="4037844" cy="1880592"/>
          </a:xfrm>
        </p:grpSpPr>
        <p:sp>
          <p:nvSpPr>
            <p:cNvPr id="8" name="Freeform 8"/>
            <p:cNvSpPr/>
            <p:nvPr/>
          </p:nvSpPr>
          <p:spPr>
            <a:xfrm>
              <a:off x="0" y="0"/>
              <a:ext cx="4037844" cy="1880593"/>
            </a:xfrm>
            <a:custGeom>
              <a:avLst/>
              <a:gdLst/>
              <a:ahLst/>
              <a:cxnLst/>
              <a:rect l="l" t="t" r="r" b="b"/>
              <a:pathLst>
                <a:path w="4037844" h="1880593">
                  <a:moveTo>
                    <a:pt x="25754" y="0"/>
                  </a:moveTo>
                  <a:lnTo>
                    <a:pt x="4012090" y="0"/>
                  </a:lnTo>
                  <a:cubicBezTo>
                    <a:pt x="4018921" y="0"/>
                    <a:pt x="4025471" y="2713"/>
                    <a:pt x="4030301" y="7543"/>
                  </a:cubicBezTo>
                  <a:cubicBezTo>
                    <a:pt x="4035131" y="12373"/>
                    <a:pt x="4037844" y="18924"/>
                    <a:pt x="4037844" y="25754"/>
                  </a:cubicBezTo>
                  <a:lnTo>
                    <a:pt x="4037844" y="1854839"/>
                  </a:lnTo>
                  <a:cubicBezTo>
                    <a:pt x="4037844" y="1861669"/>
                    <a:pt x="4035131" y="1868220"/>
                    <a:pt x="4030301" y="1873049"/>
                  </a:cubicBezTo>
                  <a:cubicBezTo>
                    <a:pt x="4025471" y="1877879"/>
                    <a:pt x="4018921" y="1880593"/>
                    <a:pt x="4012090" y="1880593"/>
                  </a:cubicBezTo>
                  <a:lnTo>
                    <a:pt x="25754" y="1880593"/>
                  </a:lnTo>
                  <a:cubicBezTo>
                    <a:pt x="18924" y="1880593"/>
                    <a:pt x="12373" y="1877879"/>
                    <a:pt x="7543" y="1873049"/>
                  </a:cubicBezTo>
                  <a:cubicBezTo>
                    <a:pt x="2713" y="1868220"/>
                    <a:pt x="0" y="1861669"/>
                    <a:pt x="0" y="1854839"/>
                  </a:cubicBezTo>
                  <a:lnTo>
                    <a:pt x="0" y="25754"/>
                  </a:lnTo>
                  <a:cubicBezTo>
                    <a:pt x="0" y="18924"/>
                    <a:pt x="2713" y="12373"/>
                    <a:pt x="7543" y="7543"/>
                  </a:cubicBezTo>
                  <a:cubicBezTo>
                    <a:pt x="12373" y="2713"/>
                    <a:pt x="18924" y="0"/>
                    <a:pt x="25754" y="0"/>
                  </a:cubicBezTo>
                  <a:close/>
                </a:path>
              </a:pathLst>
            </a:custGeom>
            <a:solidFill>
              <a:srgbClr val="091F29">
                <a:alpha val="51765"/>
              </a:srgbClr>
            </a:solidFill>
          </p:spPr>
        </p:sp>
        <p:sp>
          <p:nvSpPr>
            <p:cNvPr id="9" name="TextBox 9"/>
            <p:cNvSpPr txBox="1"/>
            <p:nvPr/>
          </p:nvSpPr>
          <p:spPr>
            <a:xfrm>
              <a:off x="0" y="-47625"/>
              <a:ext cx="4037844" cy="1928217"/>
            </a:xfrm>
            <a:prstGeom prst="rect">
              <a:avLst/>
            </a:prstGeom>
          </p:spPr>
          <p:txBody>
            <a:bodyPr lIns="50800" tIns="50800" rIns="50800" bIns="50800" rtlCol="0" anchor="ctr"/>
            <a:lstStyle/>
            <a:p>
              <a:pPr marL="518162" lvl="1" indent="-259081">
                <a:lnSpc>
                  <a:spcPts val="3360"/>
                </a:lnSpc>
                <a:buFont typeface="Arial"/>
                <a:buChar char="•"/>
              </a:pPr>
              <a:endParaRPr/>
            </a:p>
          </p:txBody>
        </p:sp>
      </p:grpSp>
      <p:sp>
        <p:nvSpPr>
          <p:cNvPr id="10" name="TextBox 10"/>
          <p:cNvSpPr txBox="1"/>
          <p:nvPr/>
        </p:nvSpPr>
        <p:spPr>
          <a:xfrm>
            <a:off x="3610438" y="2917491"/>
            <a:ext cx="12985828" cy="7008238"/>
          </a:xfrm>
          <a:prstGeom prst="rect">
            <a:avLst/>
          </a:prstGeom>
        </p:spPr>
        <p:txBody>
          <a:bodyPr lIns="0" tIns="0" rIns="0" bIns="0" rtlCol="0" anchor="t">
            <a:spAutoFit/>
          </a:bodyPr>
          <a:lstStyle/>
          <a:p>
            <a:pPr algn="just">
              <a:lnSpc>
                <a:spcPts val="4778"/>
              </a:lnSpc>
            </a:pPr>
            <a:r>
              <a:rPr lang="en-US" sz="3412" spc="75">
                <a:solidFill>
                  <a:srgbClr val="FFFFFF"/>
                </a:solidFill>
                <a:latin typeface="Mina Bold"/>
              </a:rPr>
              <a:t>Transaction Message Integration: </a:t>
            </a:r>
          </a:p>
          <a:p>
            <a:pPr algn="just">
              <a:lnSpc>
                <a:spcPts val="4088"/>
              </a:lnSpc>
            </a:pPr>
            <a:r>
              <a:rPr lang="en-US" sz="2920" spc="64">
                <a:solidFill>
                  <a:srgbClr val="FFFFFF"/>
                </a:solidFill>
                <a:latin typeface="Mina"/>
              </a:rPr>
              <a:t>BudgetBuddy will integrate with users' bank accounts and automatically fetch transactions from messages and notifications. </a:t>
            </a:r>
          </a:p>
          <a:p>
            <a:pPr algn="just">
              <a:lnSpc>
                <a:spcPts val="4088"/>
              </a:lnSpc>
            </a:pPr>
            <a:endParaRPr lang="en-US" sz="2920" spc="64">
              <a:solidFill>
                <a:srgbClr val="FFFFFF"/>
              </a:solidFill>
              <a:latin typeface="Mina"/>
            </a:endParaRPr>
          </a:p>
          <a:p>
            <a:pPr algn="just">
              <a:lnSpc>
                <a:spcPts val="4776"/>
              </a:lnSpc>
            </a:pPr>
            <a:r>
              <a:rPr lang="en-US" sz="3411" spc="75">
                <a:solidFill>
                  <a:srgbClr val="FFFFFF"/>
                </a:solidFill>
                <a:latin typeface="Mina Bold"/>
              </a:rPr>
              <a:t>Expenses Categorization: </a:t>
            </a:r>
          </a:p>
          <a:p>
            <a:pPr algn="just">
              <a:lnSpc>
                <a:spcPts val="4088"/>
              </a:lnSpc>
            </a:pPr>
            <a:r>
              <a:rPr lang="en-US" sz="2920" spc="64">
                <a:solidFill>
                  <a:srgbClr val="FFFFFF"/>
                </a:solidFill>
                <a:latin typeface="Mina"/>
              </a:rPr>
              <a:t>The app will automatically categorize expenses into predefined categories (e.g., groceries, entertainment, bills) and allow users to customize categories. </a:t>
            </a:r>
          </a:p>
          <a:p>
            <a:pPr algn="just">
              <a:lnSpc>
                <a:spcPts val="4088"/>
              </a:lnSpc>
            </a:pPr>
            <a:endParaRPr lang="en-US" sz="2920" spc="64">
              <a:solidFill>
                <a:srgbClr val="FFFFFF"/>
              </a:solidFill>
              <a:latin typeface="Mina"/>
            </a:endParaRPr>
          </a:p>
          <a:p>
            <a:pPr algn="just">
              <a:lnSpc>
                <a:spcPts val="4776"/>
              </a:lnSpc>
            </a:pPr>
            <a:r>
              <a:rPr lang="en-US" sz="3411" spc="75">
                <a:solidFill>
                  <a:srgbClr val="FFFFFF"/>
                </a:solidFill>
                <a:latin typeface="Mina Bold"/>
              </a:rPr>
              <a:t>Budgeting: </a:t>
            </a:r>
          </a:p>
          <a:p>
            <a:pPr algn="just">
              <a:lnSpc>
                <a:spcPts val="4088"/>
              </a:lnSpc>
            </a:pPr>
            <a:r>
              <a:rPr lang="en-US" sz="2920" spc="64">
                <a:solidFill>
                  <a:srgbClr val="FFFFFF"/>
                </a:solidFill>
                <a:latin typeface="Mina"/>
              </a:rPr>
              <a:t>BudgetBuddy will enable users to set monthly budgets for various expense categories.</a:t>
            </a:r>
          </a:p>
          <a:p>
            <a:pPr algn="just">
              <a:lnSpc>
                <a:spcPts val="4504"/>
              </a:lnSpc>
            </a:pPr>
            <a:endParaRPr lang="en-US" sz="2920" spc="64">
              <a:solidFill>
                <a:srgbClr val="FFFFFF"/>
              </a:solidFill>
              <a:latin typeface="Mina"/>
            </a:endParaRPr>
          </a:p>
        </p:txBody>
      </p:sp>
      <p:sp>
        <p:nvSpPr>
          <p:cNvPr id="11" name="TextBox 11"/>
          <p:cNvSpPr txBox="1"/>
          <p:nvPr/>
        </p:nvSpPr>
        <p:spPr>
          <a:xfrm>
            <a:off x="2917495" y="1258341"/>
            <a:ext cx="12453010" cy="1048586"/>
          </a:xfrm>
          <a:prstGeom prst="rect">
            <a:avLst/>
          </a:prstGeom>
        </p:spPr>
        <p:txBody>
          <a:bodyPr lIns="0" tIns="0" rIns="0" bIns="0" rtlCol="0" anchor="t">
            <a:spAutoFit/>
          </a:bodyPr>
          <a:lstStyle/>
          <a:p>
            <a:pPr algn="ctr">
              <a:lnSpc>
                <a:spcPts val="8159"/>
              </a:lnSpc>
            </a:pPr>
            <a:r>
              <a:rPr lang="en-US" sz="7554">
                <a:solidFill>
                  <a:srgbClr val="E7FDFF"/>
                </a:solidFill>
                <a:latin typeface="Signika Bold"/>
              </a:rPr>
              <a:t>MAIN 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1901</Words>
  <Application>Microsoft Office PowerPoint</Application>
  <PresentationFormat>Custom</PresentationFormat>
  <Paragraphs>169</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Overpass Ultra-Bold</vt:lpstr>
      <vt:lpstr>Canva Sans</vt:lpstr>
      <vt:lpstr>Arial</vt:lpstr>
      <vt:lpstr>Accordion Black</vt:lpstr>
      <vt:lpstr>Mina Bold</vt:lpstr>
      <vt:lpstr>Canva Sans Bold</vt:lpstr>
      <vt:lpstr>Calibri</vt:lpstr>
      <vt:lpstr>Signika Bold</vt:lpstr>
      <vt:lpstr>Overpass Italics</vt:lpstr>
      <vt:lpstr>Mina</vt:lpstr>
      <vt:lpstr>Signika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BudgetBuddy - OPPO ColorOSHack 2023</dc:title>
  <cp:lastModifiedBy>ABDULLAH NAFIS A20EC4060</cp:lastModifiedBy>
  <cp:revision>2</cp:revision>
  <dcterms:created xsi:type="dcterms:W3CDTF">2006-08-16T00:00:00Z</dcterms:created>
  <dcterms:modified xsi:type="dcterms:W3CDTF">2023-12-08T19:35:16Z</dcterms:modified>
  <dc:identifier>DAF2M-YoFbU</dc:identifier>
</cp:coreProperties>
</file>